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293" r:id="rId3"/>
    <p:sldId id="2294" r:id="rId4"/>
    <p:sldId id="2322" r:id="rId5"/>
    <p:sldId id="2274" r:id="rId6"/>
    <p:sldId id="257" r:id="rId7"/>
    <p:sldId id="2344" r:id="rId8"/>
    <p:sldId id="2345" r:id="rId9"/>
    <p:sldId id="2332" r:id="rId10"/>
    <p:sldId id="2343" r:id="rId11"/>
    <p:sldId id="2347" r:id="rId12"/>
    <p:sldId id="2348" r:id="rId13"/>
    <p:sldId id="2349" r:id="rId14"/>
    <p:sldId id="2346" r:id="rId15"/>
    <p:sldId id="2351" r:id="rId16"/>
    <p:sldId id="2323" r:id="rId17"/>
    <p:sldId id="2352" r:id="rId18"/>
    <p:sldId id="2355" r:id="rId19"/>
    <p:sldId id="2354" r:id="rId20"/>
    <p:sldId id="2353" r:id="rId21"/>
    <p:sldId id="2364" r:id="rId22"/>
    <p:sldId id="2356" r:id="rId23"/>
    <p:sldId id="2367" r:id="rId24"/>
    <p:sldId id="2365" r:id="rId25"/>
    <p:sldId id="2308" r:id="rId26"/>
    <p:sldId id="2307" r:id="rId27"/>
  </p:sldIdLst>
  <p:sldSz cx="9144000" cy="6858000" type="screen4x3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6228"/>
    <a:srgbClr val="429B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93" autoAdjust="0"/>
  </p:normalViewPr>
  <p:slideViewPr>
    <p:cSldViewPr showGuides="1">
      <p:cViewPr varScale="1">
        <p:scale>
          <a:sx n="69" d="100"/>
          <a:sy n="69" d="100"/>
        </p:scale>
        <p:origin x="600" y="40"/>
      </p:cViewPr>
      <p:guideLst>
        <p:guide orient="horz" pos="220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436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DD7509-38BE-4499-A91A-3E15E781E54C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6195E-7E16-4C6B-818B-4C9602CB5E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28159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5D31C0-3744-4F14-AB41-3DC9C7BDB92E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846F7-E9CA-4CBC-BDED-84E8DFA71D6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59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378F-0594-44FD-B078-389F0E42A6AF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0DB69-1610-4AD6-91DF-F47A491A39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6459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378F-0594-44FD-B078-389F0E42A6AF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0DB69-1610-4AD6-91DF-F47A491A39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7509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378F-0594-44FD-B078-389F0E42A6AF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0DB69-1610-4AD6-91DF-F47A491A39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1628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378F-0594-44FD-B078-389F0E42A6AF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0DB69-1610-4AD6-91DF-F47A491A39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680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378F-0594-44FD-B078-389F0E42A6AF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0DB69-1610-4AD6-91DF-F47A491A39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6896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378F-0594-44FD-B078-389F0E42A6AF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0DB69-1610-4AD6-91DF-F47A491A39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188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378F-0594-44FD-B078-389F0E42A6AF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0DB69-1610-4AD6-91DF-F47A491A39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9864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378F-0594-44FD-B078-389F0E42A6AF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0DB69-1610-4AD6-91DF-F47A491A39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0945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378F-0594-44FD-B078-389F0E42A6AF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0DB69-1610-4AD6-91DF-F47A491A39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4294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378F-0594-44FD-B078-389F0E42A6AF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0DB69-1610-4AD6-91DF-F47A491A39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9248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378F-0594-44FD-B078-389F0E42A6AF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0DB69-1610-4AD6-91DF-F47A491A39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2407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C378F-0594-44FD-B078-389F0E42A6AF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0DB69-1610-4AD6-91DF-F47A491A39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4643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cjh.ntpc.edu.tw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zcjh.ntpc.edu.tw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20210317-&#35506;&#31243;&#26680;&#24515;-&#19990;&#30028;&#21654;&#21857;&#39208;.pptx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zcjh.ntpc.edu.tw/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zcjh.ntpc.edu.tw/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zcjh.ntpc.edu.tw/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zcjh.ntpc.edu.tw/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zcjh.ntpc.edu.tw/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zcjh.ntpc.edu.tw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zcjh.ntpc.edu.tw/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zcjh.ntpc.edu.tw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&#24515;&#35527;&#32244;&#32722;&#34920;.doc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hyperlink" Target="https://www.zcjh.ntpc.edu.tw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zcjh.ntpc.edu.tw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hyperlink" Target="https://www.facebook.com/peter.jiann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zcjh.ntpc.edu.tw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cjh.ntpc.edu.tw/" TargetMode="External"/><Relationship Id="rId2" Type="http://schemas.openxmlformats.org/officeDocument/2006/relationships/hyperlink" Target="&#36229;&#36234;&#26997;&#38480;&#30340;&#22909;&#29287;&#20154;(20210303&#33258;&#24375;&#22283;&#20013;&#34892;&#25919;&#26371;&#22577;)&#31558;&#35352;&#26360;.pdf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zcjh.ntpc.edu.tw/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hyperlink" Target="https://www.zcjh.ntpc.edu.tw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zcjh.ntpc.edu.tw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hyperlink" Target="https://www.zcjh.ntpc.edu.tw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drive.google.com/drive/folders/1HklhMCaTUqOu6L9TXya3PW2eORgH_4QK" TargetMode="External"/><Relationship Id="rId3" Type="http://schemas.openxmlformats.org/officeDocument/2006/relationships/hyperlink" Target="https://www.zcjh.ntpc.edu.tw/" TargetMode="External"/><Relationship Id="rId7" Type="http://schemas.openxmlformats.org/officeDocument/2006/relationships/hyperlink" Target="https://drive.google.com/drive/folders/1HklhMCaTUqOu6L9TXya3PW2eORgH_4QK?usp=sharin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peter.jiann/" TargetMode="External"/><Relationship Id="rId5" Type="http://schemas.openxmlformats.org/officeDocument/2006/relationships/hyperlink" Target="mailto:principal@kimo.com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zcjh.ntpc.edu.tw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zcjh.ntpc.edu.tw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&#25505;&#21462;&#34892;&#21205;&#40670;&#23376;&#28165;&#21934;(&#31354;&#30333;).docx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zcjh.ntpc.edu.tw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hyperlink" Target="https://www.zcjh.ntpc.edu.tw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zcjh.ntpc.edu.tw/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zcjh.ntpc.edu.tw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zcjh.ntpc.edu.tw/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3500D570-2194-44CF-8283-6B382F701AC3}"/>
              </a:ext>
            </a:extLst>
          </p:cNvPr>
          <p:cNvSpPr/>
          <p:nvPr/>
        </p:nvSpPr>
        <p:spPr>
          <a:xfrm>
            <a:off x="-12504" y="-5666"/>
            <a:ext cx="2640288" cy="686366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026" name="Picture 2" descr="D:\C特殊資料夾\桌面\101鄭校長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43"/>
          <a:stretch/>
        </p:blipFill>
        <p:spPr bwMode="auto">
          <a:xfrm>
            <a:off x="6304528" y="2017488"/>
            <a:ext cx="2808312" cy="477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21E44E71-5DA3-455B-8AD6-6F8C81E897FC}"/>
              </a:ext>
            </a:extLst>
          </p:cNvPr>
          <p:cNvSpPr txBox="1"/>
          <p:nvPr/>
        </p:nvSpPr>
        <p:spPr>
          <a:xfrm>
            <a:off x="-324544" y="1298437"/>
            <a:ext cx="8665859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schemeClr val="accent6">
                    <a:lumMod val="50000"/>
                  </a:schemeClr>
                </a:solidFill>
                <a:latin typeface="文鼎粗魏碑" pitchFamily="65" charset="-120"/>
                <a:ea typeface="文鼎粗魏碑" panose="03000809000000000000"/>
              </a:rPr>
              <a:t>109</a:t>
            </a:r>
            <a:r>
              <a:rPr lang="zh-TW" altLang="en-US" sz="4000" b="1" dirty="0">
                <a:solidFill>
                  <a:schemeClr val="accent6">
                    <a:lumMod val="50000"/>
                  </a:schemeClr>
                </a:solidFill>
                <a:latin typeface="文鼎粗魏碑" pitchFamily="65" charset="-120"/>
                <a:ea typeface="文鼎粗魏碑" panose="03000809000000000000"/>
              </a:rPr>
              <a:t>學年度第二學期學校治理設計營</a:t>
            </a:r>
            <a:endParaRPr lang="en-US" altLang="zh-TW" sz="4000" b="1" dirty="0">
              <a:solidFill>
                <a:schemeClr val="accent6">
                  <a:lumMod val="50000"/>
                </a:schemeClr>
              </a:solidFill>
              <a:latin typeface="文鼎粗魏碑" pitchFamily="65" charset="-120"/>
              <a:ea typeface="文鼎粗魏碑" panose="03000809000000000000"/>
            </a:endParaRPr>
          </a:p>
          <a:p>
            <a:pPr algn="ctr"/>
            <a:endParaRPr lang="en-US" altLang="zh-TW" sz="3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魏碑" pitchFamily="65" charset="-120"/>
              <a:ea typeface="文鼎粗魏碑" panose="03000809000000000000"/>
            </a:endParaRPr>
          </a:p>
          <a:p>
            <a:pPr algn="ctr"/>
            <a:endParaRPr lang="en-US" altLang="zh-TW" sz="3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魏碑" pitchFamily="65" charset="-120"/>
              <a:ea typeface="文鼎粗魏碑" panose="03000809000000000000"/>
            </a:endParaRPr>
          </a:p>
          <a:p>
            <a:r>
              <a:rPr lang="zh-TW" altLang="en-US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itchFamily="65" charset="-120"/>
                <a:ea typeface="文鼎粗魏碑" panose="03000809000000000000"/>
              </a:rPr>
              <a:t> 團體動力</a:t>
            </a:r>
            <a:r>
              <a:rPr lang="zh-TW" altLang="en-US" sz="6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itchFamily="65" charset="-120"/>
                <a:ea typeface="文鼎粗魏碑" panose="03000809000000000000"/>
              </a:rPr>
              <a:t>磚</a:t>
            </a:r>
            <a:r>
              <a:rPr lang="zh-TW" altLang="en-US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itchFamily="65" charset="-120"/>
                <a:ea typeface="文鼎粗魏碑" panose="03000809000000000000"/>
              </a:rPr>
              <a:t>案分享 </a:t>
            </a:r>
            <a:endParaRPr lang="en-US" altLang="zh-TW" sz="1200" dirty="0">
              <a:solidFill>
                <a:schemeClr val="accent6">
                  <a:lumMod val="50000"/>
                </a:schemeClr>
              </a:solidFill>
              <a:latin typeface="文鼎粗魏碑" pitchFamily="65" charset="-120"/>
              <a:ea typeface="文鼎粗魏碑" panose="03000809000000000000"/>
            </a:endParaRPr>
          </a:p>
          <a:p>
            <a:pPr algn="ctr"/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文鼎粗魏碑" pitchFamily="65" charset="-120"/>
                <a:ea typeface="文鼎粗魏碑" panose="03000809000000000000"/>
              </a:rPr>
              <a:t>校長 鄭建立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7195CDE7-3918-4B90-859A-AF025C596755}"/>
              </a:ext>
            </a:extLst>
          </p:cNvPr>
          <p:cNvGrpSpPr/>
          <p:nvPr/>
        </p:nvGrpSpPr>
        <p:grpSpPr>
          <a:xfrm>
            <a:off x="120006" y="359254"/>
            <a:ext cx="2675802" cy="584775"/>
            <a:chOff x="437094" y="177894"/>
            <a:chExt cx="2675802" cy="584775"/>
          </a:xfrm>
        </p:grpSpPr>
        <p:pic>
          <p:nvPicPr>
            <p:cNvPr id="4" name="圖片 3">
              <a:hlinkClick r:id="rId3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94" y="177894"/>
              <a:ext cx="588709" cy="584775"/>
            </a:xfrm>
            <a:prstGeom prst="rect">
              <a:avLst/>
            </a:prstGeom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D70AD57E-13A1-442D-867C-DC8EB62C9578}"/>
                </a:ext>
              </a:extLst>
            </p:cNvPr>
            <p:cNvSpPr txBox="1"/>
            <p:nvPr/>
          </p:nvSpPr>
          <p:spPr>
            <a:xfrm>
              <a:off x="1030726" y="177894"/>
              <a:ext cx="20821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000" b="1" dirty="0">
                  <a:solidFill>
                    <a:schemeClr val="bg1"/>
                  </a:solidFill>
                  <a:ea typeface="文鼎粗魏碑" panose="03000809000000000000"/>
                </a:rPr>
                <a:t>自強國民中學</a:t>
              </a:r>
            </a:p>
            <a:p>
              <a:r>
                <a:rPr lang="en-US" altLang="zh-TW" sz="1200" dirty="0" err="1">
                  <a:solidFill>
                    <a:schemeClr val="bg1"/>
                  </a:solidFill>
                  <a:ea typeface="文鼎粗魏碑" panose="03000809000000000000"/>
                </a:rPr>
                <a:t>Ziqiang</a:t>
              </a:r>
              <a:r>
                <a:rPr lang="en-US" altLang="zh-TW" sz="1200" dirty="0">
                  <a:solidFill>
                    <a:schemeClr val="bg1"/>
                  </a:solidFill>
                  <a:ea typeface="文鼎粗魏碑" panose="03000809000000000000"/>
                </a:rPr>
                <a:t> Junior High School</a:t>
              </a:r>
              <a:endParaRPr lang="zh-TW" altLang="en-US" sz="1200" dirty="0">
                <a:solidFill>
                  <a:schemeClr val="bg1"/>
                </a:solidFill>
                <a:ea typeface="文鼎粗魏碑" panose="0300080900000000000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487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AFBDE4C5-A5BC-4D99-9DC8-79B5D7308E4B}"/>
              </a:ext>
            </a:extLst>
          </p:cNvPr>
          <p:cNvSpPr/>
          <p:nvPr/>
        </p:nvSpPr>
        <p:spPr>
          <a:xfrm>
            <a:off x="0" y="-4649"/>
            <a:ext cx="9144000" cy="914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FD70EE0E-44F5-4428-B66B-4245E0458CA8}"/>
              </a:ext>
            </a:extLst>
          </p:cNvPr>
          <p:cNvGrpSpPr/>
          <p:nvPr/>
        </p:nvGrpSpPr>
        <p:grpSpPr>
          <a:xfrm>
            <a:off x="251520" y="168968"/>
            <a:ext cx="2675802" cy="584775"/>
            <a:chOff x="437094" y="177894"/>
            <a:chExt cx="2675802" cy="584775"/>
          </a:xfrm>
        </p:grpSpPr>
        <p:pic>
          <p:nvPicPr>
            <p:cNvPr id="26" name="圖片 25">
              <a:hlinkClick r:id="rId2"/>
              <a:extLst>
                <a:ext uri="{FF2B5EF4-FFF2-40B4-BE49-F238E27FC236}">
                  <a16:creationId xmlns:a16="http://schemas.microsoft.com/office/drawing/2014/main" id="{DF0BF8A3-F806-4F6F-81FC-7B3DF5077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94" y="177894"/>
              <a:ext cx="588709" cy="584775"/>
            </a:xfrm>
            <a:prstGeom prst="rect">
              <a:avLst/>
            </a:prstGeom>
          </p:spPr>
        </p:pic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5BE7D481-4455-44C3-889D-5B4D7755AD51}"/>
                </a:ext>
              </a:extLst>
            </p:cNvPr>
            <p:cNvSpPr txBox="1"/>
            <p:nvPr/>
          </p:nvSpPr>
          <p:spPr>
            <a:xfrm>
              <a:off x="1030726" y="177894"/>
              <a:ext cx="20821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000" b="1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自強國民中學</a:t>
              </a:r>
            </a:p>
            <a:p>
              <a:r>
                <a:rPr lang="en-US" altLang="zh-TW" sz="1200" dirty="0" err="1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Ziqiang</a:t>
              </a:r>
              <a:r>
                <a:rPr lang="en-US" altLang="zh-TW" sz="1200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 Junior High School</a:t>
              </a:r>
              <a:endParaRPr lang="zh-TW" altLang="en-US" sz="1200" dirty="0">
                <a:solidFill>
                  <a:schemeClr val="accent2">
                    <a:lumMod val="50000"/>
                  </a:schemeClr>
                </a:solidFill>
                <a:ea typeface="文鼎粗魏碑" panose="03000809000000000000"/>
              </a:endParaRPr>
            </a:p>
          </p:txBody>
        </p:sp>
      </p:grpSp>
      <p:sp>
        <p:nvSpPr>
          <p:cNvPr id="7" name="橢圓 6">
            <a:extLst>
              <a:ext uri="{FF2B5EF4-FFF2-40B4-BE49-F238E27FC236}">
                <a16:creationId xmlns:a16="http://schemas.microsoft.com/office/drawing/2014/main" id="{32E8C88D-4D1D-4BE3-8D96-5D6052F3DE74}"/>
              </a:ext>
            </a:extLst>
          </p:cNvPr>
          <p:cNvSpPr/>
          <p:nvPr/>
        </p:nvSpPr>
        <p:spPr>
          <a:xfrm>
            <a:off x="1907704" y="970988"/>
            <a:ext cx="5400000" cy="54000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497D4931-2BAE-46B8-8C1F-6CFD87BB0362}"/>
              </a:ext>
            </a:extLst>
          </p:cNvPr>
          <p:cNvSpPr/>
          <p:nvPr/>
        </p:nvSpPr>
        <p:spPr>
          <a:xfrm>
            <a:off x="1907704" y="970988"/>
            <a:ext cx="5400000" cy="5400000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TW" altLang="en-US" sz="2400" b="1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4754D8D4-CB95-4937-9E6E-0293060E3866}"/>
              </a:ext>
            </a:extLst>
          </p:cNvPr>
          <p:cNvSpPr/>
          <p:nvPr/>
        </p:nvSpPr>
        <p:spPr>
          <a:xfrm>
            <a:off x="2807704" y="1556652"/>
            <a:ext cx="3600000" cy="3600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008000"/>
              </a:solidFill>
            </a:endParaRPr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AF4948B8-C158-4273-8F2C-951FFCA294D2}"/>
              </a:ext>
            </a:extLst>
          </p:cNvPr>
          <p:cNvSpPr/>
          <p:nvPr/>
        </p:nvSpPr>
        <p:spPr>
          <a:xfrm>
            <a:off x="3743608" y="1949645"/>
            <a:ext cx="1800000" cy="18000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6273A9C-F075-4053-A07D-471BCD3F8349}"/>
              </a:ext>
            </a:extLst>
          </p:cNvPr>
          <p:cNvSpPr txBox="1"/>
          <p:nvPr/>
        </p:nvSpPr>
        <p:spPr>
          <a:xfrm>
            <a:off x="3869872" y="2763905"/>
            <a:ext cx="1475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好品格</a:t>
            </a:r>
            <a:endParaRPr lang="en-US" altLang="zh-TW" sz="24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1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To Be</a:t>
            </a:r>
            <a:endParaRPr lang="zh-TW" altLang="en-US" sz="16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F5AB4B55-C2F3-4A67-822C-4DAF34079679}"/>
              </a:ext>
            </a:extLst>
          </p:cNvPr>
          <p:cNvSpPr txBox="1"/>
          <p:nvPr/>
        </p:nvSpPr>
        <p:spPr>
          <a:xfrm>
            <a:off x="3905776" y="4085174"/>
            <a:ext cx="1475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樂學習</a:t>
            </a:r>
            <a:endParaRPr lang="en-US" altLang="zh-TW" sz="24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1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To Have</a:t>
            </a:r>
            <a:endParaRPr lang="zh-TW" altLang="en-US" sz="16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59E802A7-C95C-4827-921B-A940F020AA5B}"/>
              </a:ext>
            </a:extLst>
          </p:cNvPr>
          <p:cNvSpPr txBox="1"/>
          <p:nvPr/>
        </p:nvSpPr>
        <p:spPr>
          <a:xfrm>
            <a:off x="3851920" y="5462826"/>
            <a:ext cx="1475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勤實踐</a:t>
            </a:r>
            <a:endParaRPr lang="en-US" altLang="zh-TW" sz="24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1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To Do</a:t>
            </a:r>
            <a:endParaRPr lang="zh-TW" altLang="en-US" sz="16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9F763811-8E8C-4283-A097-B6A0A59078BB}"/>
              </a:ext>
            </a:extLst>
          </p:cNvPr>
          <p:cNvCxnSpPr/>
          <p:nvPr/>
        </p:nvCxnSpPr>
        <p:spPr>
          <a:xfrm>
            <a:off x="5220634" y="3249474"/>
            <a:ext cx="7200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A00AAF5C-7DDF-42AB-ADDD-033481BAAFE5}"/>
              </a:ext>
            </a:extLst>
          </p:cNvPr>
          <p:cNvCxnSpPr/>
          <p:nvPr/>
        </p:nvCxnSpPr>
        <p:spPr>
          <a:xfrm>
            <a:off x="5235148" y="4595738"/>
            <a:ext cx="7200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57D4AC39-5083-46BB-95D3-8DC6CC545C35}"/>
              </a:ext>
            </a:extLst>
          </p:cNvPr>
          <p:cNvCxnSpPr/>
          <p:nvPr/>
        </p:nvCxnSpPr>
        <p:spPr>
          <a:xfrm>
            <a:off x="5227042" y="5966404"/>
            <a:ext cx="7200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F71CFA6C-30CE-4D51-9C28-A33723EDCE5F}"/>
              </a:ext>
            </a:extLst>
          </p:cNvPr>
          <p:cNvSpPr txBox="1"/>
          <p:nvPr/>
        </p:nvSpPr>
        <p:spPr>
          <a:xfrm>
            <a:off x="5982570" y="2844473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學會共處</a:t>
            </a:r>
            <a:endParaRPr lang="en-US" altLang="zh-TW" sz="24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learning to live together</a:t>
            </a:r>
            <a:endParaRPr lang="zh-TW" altLang="en-US" sz="16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3396D84-15F0-4795-8552-F072A6ACFA5F}"/>
              </a:ext>
            </a:extLst>
          </p:cNvPr>
          <p:cNvSpPr txBox="1"/>
          <p:nvPr/>
        </p:nvSpPr>
        <p:spPr>
          <a:xfrm>
            <a:off x="5999632" y="4180239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學會求知</a:t>
            </a:r>
            <a:endParaRPr lang="en-US" altLang="zh-TW" sz="24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learning to know</a:t>
            </a:r>
            <a:endParaRPr lang="zh-TW" altLang="en-US" sz="16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5BBD245-5682-4FDC-9245-4629466030BD}"/>
              </a:ext>
            </a:extLst>
          </p:cNvPr>
          <p:cNvSpPr txBox="1"/>
          <p:nvPr/>
        </p:nvSpPr>
        <p:spPr>
          <a:xfrm>
            <a:off x="5999632" y="5550905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學會做事</a:t>
            </a:r>
            <a:endParaRPr lang="en-US" altLang="zh-TW" sz="24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learning to do</a:t>
            </a:r>
            <a:endParaRPr lang="zh-TW" altLang="en-US" sz="16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59A7EE69-15A9-40ED-A2A2-562B8D3EF016}"/>
              </a:ext>
            </a:extLst>
          </p:cNvPr>
          <p:cNvSpPr txBox="1"/>
          <p:nvPr/>
        </p:nvSpPr>
        <p:spPr>
          <a:xfrm>
            <a:off x="3203848" y="3163681"/>
            <a:ext cx="809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態度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49225441-998D-40E9-8416-4636B58A6F93}"/>
              </a:ext>
            </a:extLst>
          </p:cNvPr>
          <p:cNvSpPr txBox="1"/>
          <p:nvPr/>
        </p:nvSpPr>
        <p:spPr>
          <a:xfrm>
            <a:off x="3203848" y="4388827"/>
            <a:ext cx="809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知識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F9DEC89A-A6AA-4E5D-BAD5-EA84EED30796}"/>
              </a:ext>
            </a:extLst>
          </p:cNvPr>
          <p:cNvSpPr txBox="1"/>
          <p:nvPr/>
        </p:nvSpPr>
        <p:spPr>
          <a:xfrm>
            <a:off x="3203848" y="5790717"/>
            <a:ext cx="809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技能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BD1B7CBE-9A65-4F71-AFBA-E008E383CCF2}"/>
              </a:ext>
            </a:extLst>
          </p:cNvPr>
          <p:cNvSpPr txBox="1"/>
          <p:nvPr/>
        </p:nvSpPr>
        <p:spPr>
          <a:xfrm>
            <a:off x="5264888" y="5534356"/>
            <a:ext cx="66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求美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0DD9A9C0-E18D-4787-A1AC-D32E7434C8C2}"/>
              </a:ext>
            </a:extLst>
          </p:cNvPr>
          <p:cNvSpPr txBox="1"/>
          <p:nvPr/>
        </p:nvSpPr>
        <p:spPr>
          <a:xfrm>
            <a:off x="5256782" y="4171970"/>
            <a:ext cx="66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求真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384041A5-D1E1-4EC3-AB4A-35C76CDF1EB4}"/>
              </a:ext>
            </a:extLst>
          </p:cNvPr>
          <p:cNvSpPr txBox="1"/>
          <p:nvPr/>
        </p:nvSpPr>
        <p:spPr>
          <a:xfrm>
            <a:off x="5256782" y="2844472"/>
            <a:ext cx="66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求善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51A8B50D-462D-4D59-8CB8-A05B3501C2D1}"/>
              </a:ext>
            </a:extLst>
          </p:cNvPr>
          <p:cNvSpPr txBox="1"/>
          <p:nvPr/>
        </p:nvSpPr>
        <p:spPr>
          <a:xfrm>
            <a:off x="2998174" y="2792013"/>
            <a:ext cx="1140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生命力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F243D3A5-C560-4C21-97B7-E0631E1FE7F4}"/>
              </a:ext>
            </a:extLst>
          </p:cNvPr>
          <p:cNvSpPr txBox="1"/>
          <p:nvPr/>
        </p:nvSpPr>
        <p:spPr>
          <a:xfrm>
            <a:off x="3028178" y="4111096"/>
            <a:ext cx="1140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/>
              <a:t>領導力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D552B674-956A-43BF-9B43-20A4B3D71FCA}"/>
              </a:ext>
            </a:extLst>
          </p:cNvPr>
          <p:cNvSpPr txBox="1"/>
          <p:nvPr/>
        </p:nvSpPr>
        <p:spPr>
          <a:xfrm>
            <a:off x="3035013" y="5462889"/>
            <a:ext cx="1147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/>
              <a:t>影響力</a:t>
            </a:r>
          </a:p>
        </p:txBody>
      </p:sp>
      <p:sp>
        <p:nvSpPr>
          <p:cNvPr id="32" name="頁尾版面配置區 2">
            <a:extLst>
              <a:ext uri="{FF2B5EF4-FFF2-40B4-BE49-F238E27FC236}">
                <a16:creationId xmlns:a16="http://schemas.microsoft.com/office/drawing/2014/main" id="{0FDD6321-2DE1-4CEE-BFAB-704178560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88870"/>
            <a:ext cx="3392016" cy="365125"/>
          </a:xfrm>
        </p:spPr>
        <p:txBody>
          <a:bodyPr/>
          <a:lstStyle/>
          <a:p>
            <a:r>
              <a:rPr lang="zh-TW" altLang="en-US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新北市立自強國民中學課程地圖</a:t>
            </a:r>
            <a:r>
              <a:rPr lang="en-US" altLang="zh-TW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20210416</a:t>
            </a:r>
            <a:r>
              <a:rPr lang="zh-TW" altLang="en-US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版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90201E2F-A8C1-4D96-9AF1-0F275CFCC82E}"/>
              </a:ext>
            </a:extLst>
          </p:cNvPr>
          <p:cNvSpPr txBox="1"/>
          <p:nvPr/>
        </p:nvSpPr>
        <p:spPr>
          <a:xfrm>
            <a:off x="1218406" y="3078143"/>
            <a:ext cx="18775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社會與情緒技能</a:t>
            </a:r>
            <a:r>
              <a:rPr lang="en-US" altLang="zh-TW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endParaRPr lang="zh-TW" altLang="en-US" sz="1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11B45B7D-6D20-438B-9E2C-F7F26DA9D1AF}"/>
              </a:ext>
            </a:extLst>
          </p:cNvPr>
          <p:cNvSpPr txBox="1"/>
          <p:nvPr/>
        </p:nvSpPr>
        <p:spPr>
          <a:xfrm>
            <a:off x="869009" y="4364905"/>
            <a:ext cx="2305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認知與後設認知技能</a:t>
            </a:r>
            <a:r>
              <a:rPr lang="en-US" altLang="zh-TW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endParaRPr lang="zh-TW" altLang="en-US" sz="1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5AE428A1-CCB0-4B99-B7A6-4B627ACD150B}"/>
              </a:ext>
            </a:extLst>
          </p:cNvPr>
          <p:cNvSpPr txBox="1"/>
          <p:nvPr/>
        </p:nvSpPr>
        <p:spPr>
          <a:xfrm>
            <a:off x="1090521" y="5755277"/>
            <a:ext cx="20608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身體與實用性技能</a:t>
            </a:r>
            <a:r>
              <a:rPr lang="en-US" altLang="zh-TW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endParaRPr lang="zh-TW" altLang="en-US" sz="1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58BD4DF8-0348-476E-A1FD-F611ECF636D6}"/>
              </a:ext>
            </a:extLst>
          </p:cNvPr>
          <p:cNvSpPr txBox="1"/>
          <p:nvPr/>
        </p:nvSpPr>
        <p:spPr>
          <a:xfrm>
            <a:off x="3869872" y="1042093"/>
            <a:ext cx="1475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活力創新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A5D87DBE-656C-452A-8206-57279B84EBAB}"/>
              </a:ext>
            </a:extLst>
          </p:cNvPr>
          <p:cNvSpPr txBox="1"/>
          <p:nvPr/>
        </p:nvSpPr>
        <p:spPr>
          <a:xfrm>
            <a:off x="3896793" y="1523393"/>
            <a:ext cx="1475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多元適性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334F3273-901E-4B6F-B01A-FCB3ECBCD3B6}"/>
              </a:ext>
            </a:extLst>
          </p:cNvPr>
          <p:cNvSpPr txBox="1"/>
          <p:nvPr/>
        </p:nvSpPr>
        <p:spPr>
          <a:xfrm>
            <a:off x="3875568" y="2025135"/>
            <a:ext cx="1475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人文關懷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EF951ECF-0BCA-4674-A607-583EE27080FE}"/>
              </a:ext>
            </a:extLst>
          </p:cNvPr>
          <p:cNvSpPr txBox="1"/>
          <p:nvPr/>
        </p:nvSpPr>
        <p:spPr>
          <a:xfrm>
            <a:off x="2927322" y="107412"/>
            <a:ext cx="5749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hlinkClick r:id="rId4" action="ppaction://hlinkpres?slideindex=1&amp;slidetitle="/>
              </a:rPr>
              <a:t>新北市立自強國中課程地圖</a:t>
            </a:r>
            <a:endParaRPr lang="zh-TW" altLang="en-US" sz="36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4055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/>
      <p:bldP spid="12" grpId="0"/>
      <p:bldP spid="13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8" grpId="0"/>
      <p:bldP spid="29" grpId="0"/>
      <p:bldP spid="30" grpId="0"/>
      <p:bldP spid="31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AFBDE4C5-A5BC-4D99-9DC8-79B5D7308E4B}"/>
              </a:ext>
            </a:extLst>
          </p:cNvPr>
          <p:cNvSpPr/>
          <p:nvPr/>
        </p:nvSpPr>
        <p:spPr>
          <a:xfrm>
            <a:off x="0" y="-4649"/>
            <a:ext cx="9144000" cy="914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FD70EE0E-44F5-4428-B66B-4245E0458CA8}"/>
              </a:ext>
            </a:extLst>
          </p:cNvPr>
          <p:cNvGrpSpPr/>
          <p:nvPr/>
        </p:nvGrpSpPr>
        <p:grpSpPr>
          <a:xfrm>
            <a:off x="251520" y="168968"/>
            <a:ext cx="2675802" cy="584775"/>
            <a:chOff x="437094" y="177894"/>
            <a:chExt cx="2675802" cy="584775"/>
          </a:xfrm>
        </p:grpSpPr>
        <p:pic>
          <p:nvPicPr>
            <p:cNvPr id="26" name="圖片 25">
              <a:hlinkClick r:id="rId2"/>
              <a:extLst>
                <a:ext uri="{FF2B5EF4-FFF2-40B4-BE49-F238E27FC236}">
                  <a16:creationId xmlns:a16="http://schemas.microsoft.com/office/drawing/2014/main" id="{DF0BF8A3-F806-4F6F-81FC-7B3DF5077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94" y="177894"/>
              <a:ext cx="588709" cy="584775"/>
            </a:xfrm>
            <a:prstGeom prst="rect">
              <a:avLst/>
            </a:prstGeom>
          </p:spPr>
        </p:pic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5BE7D481-4455-44C3-889D-5B4D7755AD51}"/>
                </a:ext>
              </a:extLst>
            </p:cNvPr>
            <p:cNvSpPr txBox="1"/>
            <p:nvPr/>
          </p:nvSpPr>
          <p:spPr>
            <a:xfrm>
              <a:off x="1030726" y="177894"/>
              <a:ext cx="20821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000" b="1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自強國民中學</a:t>
              </a:r>
            </a:p>
            <a:p>
              <a:r>
                <a:rPr lang="en-US" altLang="zh-TW" sz="1200" dirty="0" err="1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Ziqiang</a:t>
              </a:r>
              <a:r>
                <a:rPr lang="en-US" altLang="zh-TW" sz="1200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 Junior High School</a:t>
              </a:r>
              <a:endParaRPr lang="zh-TW" altLang="en-US" sz="1200" dirty="0">
                <a:solidFill>
                  <a:schemeClr val="accent2">
                    <a:lumMod val="50000"/>
                  </a:schemeClr>
                </a:solidFill>
                <a:ea typeface="文鼎粗魏碑" panose="03000809000000000000"/>
              </a:endParaRPr>
            </a:p>
          </p:txBody>
        </p:sp>
      </p:grpSp>
      <p:sp>
        <p:nvSpPr>
          <p:cNvPr id="7" name="橢圓 6">
            <a:extLst>
              <a:ext uri="{FF2B5EF4-FFF2-40B4-BE49-F238E27FC236}">
                <a16:creationId xmlns:a16="http://schemas.microsoft.com/office/drawing/2014/main" id="{5579FE65-76D8-4FD3-8734-3D2DC4D302B2}"/>
              </a:ext>
            </a:extLst>
          </p:cNvPr>
          <p:cNvSpPr/>
          <p:nvPr/>
        </p:nvSpPr>
        <p:spPr>
          <a:xfrm>
            <a:off x="1907704" y="1023996"/>
            <a:ext cx="5400000" cy="54000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42CD9860-D7DD-473D-8389-B3B4882B08E2}"/>
              </a:ext>
            </a:extLst>
          </p:cNvPr>
          <p:cNvSpPr/>
          <p:nvPr/>
        </p:nvSpPr>
        <p:spPr>
          <a:xfrm>
            <a:off x="2207608" y="1946428"/>
            <a:ext cx="4320000" cy="4320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rgbClr val="008000"/>
                </a:solidFill>
              </a:rPr>
              <a:t>跑掉蠻多的😌</a:t>
            </a:r>
            <a:r>
              <a:rPr lang="en-US" altLang="zh-TW" dirty="0">
                <a:solidFill>
                  <a:srgbClr val="008000"/>
                </a:solidFill>
              </a:rPr>
              <a:t>)</a:t>
            </a:r>
            <a:endParaRPr lang="zh-TW" altLang="en-US" dirty="0">
              <a:solidFill>
                <a:srgbClr val="008000"/>
              </a:solidFill>
            </a:endParaRP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63748754-771E-4D9A-874E-DD094A8EFE2C}"/>
              </a:ext>
            </a:extLst>
          </p:cNvPr>
          <p:cNvSpPr/>
          <p:nvPr/>
        </p:nvSpPr>
        <p:spPr>
          <a:xfrm>
            <a:off x="2413165" y="2803278"/>
            <a:ext cx="3240000" cy="32400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E8580E34-6F4B-4955-8022-AD02D3BB94B0}"/>
              </a:ext>
            </a:extLst>
          </p:cNvPr>
          <p:cNvSpPr/>
          <p:nvPr/>
        </p:nvSpPr>
        <p:spPr>
          <a:xfrm>
            <a:off x="2674204" y="3721479"/>
            <a:ext cx="2160000" cy="2160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C00000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E9BA655-33FE-4B0C-AC9E-C6D1DC8CCFC5}"/>
              </a:ext>
            </a:extLst>
          </p:cNvPr>
          <p:cNvSpPr txBox="1"/>
          <p:nvPr/>
        </p:nvSpPr>
        <p:spPr>
          <a:xfrm>
            <a:off x="3064582" y="3867658"/>
            <a:ext cx="1403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生命力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E1902A5-E8EB-4426-81F9-58D8EDF64030}"/>
              </a:ext>
            </a:extLst>
          </p:cNvPr>
          <p:cNvSpPr txBox="1"/>
          <p:nvPr/>
        </p:nvSpPr>
        <p:spPr>
          <a:xfrm>
            <a:off x="3082690" y="4468355"/>
            <a:ext cx="1403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領導力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E91FA09-4795-4B69-86DA-2E4E5BA5D5E4}"/>
              </a:ext>
            </a:extLst>
          </p:cNvPr>
          <p:cNvSpPr txBox="1"/>
          <p:nvPr/>
        </p:nvSpPr>
        <p:spPr>
          <a:xfrm>
            <a:off x="3096978" y="5091591"/>
            <a:ext cx="1403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影響力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A46B2C5F-FA72-4683-A720-F87DD3551F45}"/>
              </a:ext>
            </a:extLst>
          </p:cNvPr>
          <p:cNvSpPr txBox="1"/>
          <p:nvPr/>
        </p:nvSpPr>
        <p:spPr>
          <a:xfrm>
            <a:off x="3148457" y="2011411"/>
            <a:ext cx="1512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頭</a:t>
            </a:r>
            <a:r>
              <a:rPr lang="zh-TW" altLang="en-US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Head</a:t>
            </a:r>
            <a:endParaRPr lang="zh-TW" altLang="en-US" dirty="0">
              <a:solidFill>
                <a:schemeClr val="tx1">
                  <a:lumMod val="65000"/>
                  <a:lumOff val="3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C9DC346-CFB8-4271-93CA-B922AA91246B}"/>
              </a:ext>
            </a:extLst>
          </p:cNvPr>
          <p:cNvSpPr txBox="1"/>
          <p:nvPr/>
        </p:nvSpPr>
        <p:spPr>
          <a:xfrm>
            <a:off x="3474641" y="1026862"/>
            <a:ext cx="1844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手</a:t>
            </a:r>
            <a:r>
              <a:rPr lang="zh-TW" altLang="en-US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Hands</a:t>
            </a:r>
            <a:endParaRPr lang="zh-TW" altLang="en-US" dirty="0">
              <a:solidFill>
                <a:schemeClr val="tx1">
                  <a:lumMod val="65000"/>
                  <a:lumOff val="3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46A57D5-DAF0-47F3-8078-8F6FC657B822}"/>
              </a:ext>
            </a:extLst>
          </p:cNvPr>
          <p:cNvSpPr txBox="1"/>
          <p:nvPr/>
        </p:nvSpPr>
        <p:spPr>
          <a:xfrm>
            <a:off x="2703409" y="2984242"/>
            <a:ext cx="180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心  </a:t>
            </a:r>
            <a:r>
              <a:rPr lang="en-US" altLang="zh-TW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Heart</a:t>
            </a:r>
            <a:endParaRPr lang="zh-TW" altLang="en-US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A4C6510-66BF-4679-8027-FCB131A30937}"/>
              </a:ext>
            </a:extLst>
          </p:cNvPr>
          <p:cNvSpPr txBox="1"/>
          <p:nvPr/>
        </p:nvSpPr>
        <p:spPr>
          <a:xfrm>
            <a:off x="3060010" y="1480155"/>
            <a:ext cx="1197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問題解決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2FC1D63A-79CC-4A88-BF8E-2F0AE99AD986}"/>
              </a:ext>
            </a:extLst>
          </p:cNvPr>
          <p:cNvSpPr txBox="1"/>
          <p:nvPr/>
        </p:nvSpPr>
        <p:spPr>
          <a:xfrm>
            <a:off x="3995676" y="1489834"/>
            <a:ext cx="1197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美感鑑賞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70ABAFA0-FE42-4335-8FC9-1855A12F1FE7}"/>
              </a:ext>
            </a:extLst>
          </p:cNvPr>
          <p:cNvSpPr txBox="1"/>
          <p:nvPr/>
        </p:nvSpPr>
        <p:spPr>
          <a:xfrm>
            <a:off x="4980849" y="1485695"/>
            <a:ext cx="1197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創新思維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6511B247-3422-4DD5-A6E0-ACCC5DE725E4}"/>
              </a:ext>
            </a:extLst>
          </p:cNvPr>
          <p:cNvSpPr txBox="1"/>
          <p:nvPr/>
        </p:nvSpPr>
        <p:spPr>
          <a:xfrm>
            <a:off x="2788084" y="2402587"/>
            <a:ext cx="1197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自主學習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5D6B06B7-06C0-49F8-AF87-66C9C229EEA4}"/>
              </a:ext>
            </a:extLst>
          </p:cNvPr>
          <p:cNvSpPr txBox="1"/>
          <p:nvPr/>
        </p:nvSpPr>
        <p:spPr>
          <a:xfrm>
            <a:off x="3733088" y="2402587"/>
            <a:ext cx="1197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批判後設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5B6733A8-9977-4D5A-8B9C-36D70A3BC98B}"/>
              </a:ext>
            </a:extLst>
          </p:cNvPr>
          <p:cNvSpPr txBox="1"/>
          <p:nvPr/>
        </p:nvSpPr>
        <p:spPr>
          <a:xfrm>
            <a:off x="4696274" y="2404820"/>
            <a:ext cx="1197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系統思考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8B5242EE-BD2F-45F9-A6E8-BE54AF99596A}"/>
              </a:ext>
            </a:extLst>
          </p:cNvPr>
          <p:cNvSpPr txBox="1"/>
          <p:nvPr/>
        </p:nvSpPr>
        <p:spPr>
          <a:xfrm>
            <a:off x="2446185" y="3412833"/>
            <a:ext cx="1197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人際關係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1FD67A3-3B93-40DA-8936-9273415D1A1B}"/>
              </a:ext>
            </a:extLst>
          </p:cNvPr>
          <p:cNvSpPr txBox="1"/>
          <p:nvPr/>
        </p:nvSpPr>
        <p:spPr>
          <a:xfrm>
            <a:off x="3391189" y="3412833"/>
            <a:ext cx="1197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班際合作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FB77F3ED-BEE7-4D4D-8B76-F92714D56A80}"/>
              </a:ext>
            </a:extLst>
          </p:cNvPr>
          <p:cNvSpPr txBox="1"/>
          <p:nvPr/>
        </p:nvSpPr>
        <p:spPr>
          <a:xfrm>
            <a:off x="4354375" y="3415066"/>
            <a:ext cx="1197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國際服務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AEE2C99B-D33E-4779-B355-96C179B4EF22}"/>
              </a:ext>
            </a:extLst>
          </p:cNvPr>
          <p:cNvSpPr txBox="1"/>
          <p:nvPr/>
        </p:nvSpPr>
        <p:spPr>
          <a:xfrm>
            <a:off x="2927322" y="107412"/>
            <a:ext cx="5749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新北市立自強國中課程地圖</a:t>
            </a:r>
          </a:p>
        </p:txBody>
      </p:sp>
    </p:spTree>
    <p:extLst>
      <p:ext uri="{BB962C8B-B14F-4D97-AF65-F5344CB8AC3E}">
        <p14:creationId xmlns:p14="http://schemas.microsoft.com/office/powerpoint/2010/main" val="287353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AFBDE4C5-A5BC-4D99-9DC8-79B5D7308E4B}"/>
              </a:ext>
            </a:extLst>
          </p:cNvPr>
          <p:cNvSpPr/>
          <p:nvPr/>
        </p:nvSpPr>
        <p:spPr>
          <a:xfrm>
            <a:off x="0" y="-4649"/>
            <a:ext cx="9144000" cy="914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FD70EE0E-44F5-4428-B66B-4245E0458CA8}"/>
              </a:ext>
            </a:extLst>
          </p:cNvPr>
          <p:cNvGrpSpPr/>
          <p:nvPr/>
        </p:nvGrpSpPr>
        <p:grpSpPr>
          <a:xfrm>
            <a:off x="251520" y="168968"/>
            <a:ext cx="2675802" cy="584775"/>
            <a:chOff x="437094" y="177894"/>
            <a:chExt cx="2675802" cy="584775"/>
          </a:xfrm>
        </p:grpSpPr>
        <p:pic>
          <p:nvPicPr>
            <p:cNvPr id="26" name="圖片 25">
              <a:hlinkClick r:id="rId2"/>
              <a:extLst>
                <a:ext uri="{FF2B5EF4-FFF2-40B4-BE49-F238E27FC236}">
                  <a16:creationId xmlns:a16="http://schemas.microsoft.com/office/drawing/2014/main" id="{DF0BF8A3-F806-4F6F-81FC-7B3DF5077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94" y="177894"/>
              <a:ext cx="588709" cy="584775"/>
            </a:xfrm>
            <a:prstGeom prst="rect">
              <a:avLst/>
            </a:prstGeom>
          </p:spPr>
        </p:pic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5BE7D481-4455-44C3-889D-5B4D7755AD51}"/>
                </a:ext>
              </a:extLst>
            </p:cNvPr>
            <p:cNvSpPr txBox="1"/>
            <p:nvPr/>
          </p:nvSpPr>
          <p:spPr>
            <a:xfrm>
              <a:off x="1030726" y="177894"/>
              <a:ext cx="20821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000" b="1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自強國民中學</a:t>
              </a:r>
            </a:p>
            <a:p>
              <a:r>
                <a:rPr lang="en-US" altLang="zh-TW" sz="1200" dirty="0" err="1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Ziqiang</a:t>
              </a:r>
              <a:r>
                <a:rPr lang="en-US" altLang="zh-TW" sz="1200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 Junior High School</a:t>
              </a:r>
              <a:endParaRPr lang="zh-TW" altLang="en-US" sz="1200" dirty="0">
                <a:solidFill>
                  <a:schemeClr val="accent2">
                    <a:lumMod val="50000"/>
                  </a:schemeClr>
                </a:solidFill>
                <a:ea typeface="文鼎粗魏碑" panose="03000809000000000000"/>
              </a:endParaRPr>
            </a:p>
          </p:txBody>
        </p:sp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CA4802E0-DE23-4D35-B9DA-0A1D043CD269}"/>
              </a:ext>
            </a:extLst>
          </p:cNvPr>
          <p:cNvSpPr txBox="1"/>
          <p:nvPr/>
        </p:nvSpPr>
        <p:spPr>
          <a:xfrm>
            <a:off x="683568" y="1179041"/>
            <a:ext cx="77048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第一張投影片解讀：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   將自強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『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願景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『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學生圖像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整合成「課程地圖」，以「</a:t>
            </a:r>
            <a:r>
              <a:rPr lang="zh-TW" alt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黃金圈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同心圓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的架構來建構本校課程地圖。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   也就是由內而外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如蛋殼、蘋果模型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，我們自強國中的願景由內而外是「</a:t>
            </a:r>
            <a:r>
              <a:rPr lang="zh-TW" altLang="en-US" sz="2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人文關懷</a:t>
            </a:r>
            <a:r>
              <a:rPr lang="en-US" altLang="zh-TW" sz="2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‧</a:t>
            </a:r>
            <a:r>
              <a:rPr lang="zh-TW" altLang="en-US" sz="2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多元適性</a:t>
            </a:r>
            <a:r>
              <a:rPr lang="en-US" altLang="zh-TW" sz="2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‧</a:t>
            </a:r>
            <a:r>
              <a:rPr lang="zh-TW" altLang="en-US" sz="2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活力創新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」與自強國中學生的圖像「</a:t>
            </a:r>
            <a:r>
              <a:rPr lang="zh-TW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好品格</a:t>
            </a:r>
            <a:r>
              <a:rPr lang="en-US" altLang="zh-TW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‧</a:t>
            </a:r>
            <a:r>
              <a:rPr lang="zh-TW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樂學習</a:t>
            </a:r>
            <a:r>
              <a:rPr lang="en-US" altLang="zh-TW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‧</a:t>
            </a:r>
            <a:r>
              <a:rPr lang="zh-TW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勤實踐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」是相呼應的。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   最核心的「</a:t>
            </a:r>
            <a:r>
              <a:rPr lang="zh-TW" altLang="en-US" sz="2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好品格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」是使孩子成為對的人</a:t>
            </a:r>
            <a:r>
              <a:rPr lang="en-US" altLang="zh-TW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(To Be)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，這是「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第一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」要緊的價值來改變自己；進而透過「</a:t>
            </a:r>
            <a:r>
              <a:rPr lang="zh-TW" altLang="en-US" sz="2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樂學習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」使孩子們擁有</a:t>
            </a:r>
            <a:r>
              <a:rPr lang="en-US" altLang="zh-TW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(To Have)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基本能力，這是「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唯一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」為人的目的以終身學習，使知識成為力量，最後「</a:t>
            </a:r>
            <a:r>
              <a:rPr lang="zh-TW" altLang="en-US" sz="2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勤實踐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」將孩子所有的能力透過</a:t>
            </a:r>
            <a:r>
              <a:rPr lang="en-US" altLang="zh-TW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(To Do)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實踐出「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獨一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」的作品影響世界。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   這也是在課綱下的「態度」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(Attitude)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、「知識」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(Knowledge)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和「技能」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(Skills)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   與聯合國國際教科文組織的五項「學習」其中三項相互呼應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「學會共處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(learning to live together)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」、「學會求知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(learning to know)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」、「學會做事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(learning to do)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」。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   這也與「求</a:t>
            </a:r>
            <a:r>
              <a:rPr lang="zh-TW" altLang="en-US" sz="2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善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」、「求</a:t>
            </a:r>
            <a:r>
              <a:rPr lang="zh-TW" altLang="en-US" sz="2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真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」、「求</a:t>
            </a:r>
            <a:r>
              <a:rPr lang="zh-TW" alt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美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」是符應的。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EFC6CC0-16E6-4501-8533-E756676B341D}"/>
              </a:ext>
            </a:extLst>
          </p:cNvPr>
          <p:cNvSpPr txBox="1"/>
          <p:nvPr/>
        </p:nvSpPr>
        <p:spPr>
          <a:xfrm>
            <a:off x="2927322" y="107412"/>
            <a:ext cx="5749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新北市立自強國中課程地圖</a:t>
            </a:r>
          </a:p>
        </p:txBody>
      </p:sp>
    </p:spTree>
    <p:extLst>
      <p:ext uri="{BB962C8B-B14F-4D97-AF65-F5344CB8AC3E}">
        <p14:creationId xmlns:p14="http://schemas.microsoft.com/office/powerpoint/2010/main" val="337751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AFBDE4C5-A5BC-4D99-9DC8-79B5D7308E4B}"/>
              </a:ext>
            </a:extLst>
          </p:cNvPr>
          <p:cNvSpPr/>
          <p:nvPr/>
        </p:nvSpPr>
        <p:spPr>
          <a:xfrm>
            <a:off x="0" y="-4649"/>
            <a:ext cx="9144000" cy="914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FD70EE0E-44F5-4428-B66B-4245E0458CA8}"/>
              </a:ext>
            </a:extLst>
          </p:cNvPr>
          <p:cNvGrpSpPr/>
          <p:nvPr/>
        </p:nvGrpSpPr>
        <p:grpSpPr>
          <a:xfrm>
            <a:off x="251520" y="168968"/>
            <a:ext cx="2675802" cy="584775"/>
            <a:chOff x="437094" y="177894"/>
            <a:chExt cx="2675802" cy="584775"/>
          </a:xfrm>
        </p:grpSpPr>
        <p:pic>
          <p:nvPicPr>
            <p:cNvPr id="26" name="圖片 25">
              <a:hlinkClick r:id="rId2"/>
              <a:extLst>
                <a:ext uri="{FF2B5EF4-FFF2-40B4-BE49-F238E27FC236}">
                  <a16:creationId xmlns:a16="http://schemas.microsoft.com/office/drawing/2014/main" id="{DF0BF8A3-F806-4F6F-81FC-7B3DF5077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94" y="177894"/>
              <a:ext cx="588709" cy="584775"/>
            </a:xfrm>
            <a:prstGeom prst="rect">
              <a:avLst/>
            </a:prstGeom>
          </p:spPr>
        </p:pic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5BE7D481-4455-44C3-889D-5B4D7755AD51}"/>
                </a:ext>
              </a:extLst>
            </p:cNvPr>
            <p:cNvSpPr txBox="1"/>
            <p:nvPr/>
          </p:nvSpPr>
          <p:spPr>
            <a:xfrm>
              <a:off x="1030726" y="177894"/>
              <a:ext cx="20821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000" b="1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自強國民中學</a:t>
              </a:r>
            </a:p>
            <a:p>
              <a:r>
                <a:rPr lang="en-US" altLang="zh-TW" sz="1200" dirty="0" err="1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Ziqiang</a:t>
              </a:r>
              <a:r>
                <a:rPr lang="en-US" altLang="zh-TW" sz="1200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 Junior High School</a:t>
              </a:r>
              <a:endParaRPr lang="zh-TW" altLang="en-US" sz="1200" dirty="0">
                <a:solidFill>
                  <a:schemeClr val="accent2">
                    <a:lumMod val="50000"/>
                  </a:schemeClr>
                </a:solidFill>
                <a:ea typeface="文鼎粗魏碑" panose="03000809000000000000"/>
              </a:endParaRPr>
            </a:p>
          </p:txBody>
        </p:sp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7EDC5DF9-F7FA-4344-B646-FA14B2D4BBD3}"/>
              </a:ext>
            </a:extLst>
          </p:cNvPr>
          <p:cNvSpPr txBox="1"/>
          <p:nvPr/>
        </p:nvSpPr>
        <p:spPr>
          <a:xfrm>
            <a:off x="683568" y="1126032"/>
            <a:ext cx="77048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第二張投影片解讀：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   好品格的核心能力是「</a:t>
            </a:r>
            <a:r>
              <a:rPr lang="zh-TW" alt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生命力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成為對的人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；樂學習的核心能力是「</a:t>
            </a:r>
            <a:r>
              <a:rPr lang="zh-TW" alt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領導力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做對的事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；勤實踐的核心能力是「</a:t>
            </a:r>
            <a:r>
              <a:rPr lang="zh-TW" alt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影響力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把事做對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   要養成「</a:t>
            </a:r>
            <a:r>
              <a:rPr lang="zh-TW" altLang="en-US" sz="2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好品格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」可以透過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人際溝通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班際合作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國際服務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來培養孩子的</a:t>
            </a:r>
            <a:r>
              <a:rPr lang="zh-TW" alt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生命力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2000" b="1" dirty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   要培養「</a:t>
            </a:r>
            <a:r>
              <a:rPr lang="zh-TW" altLang="en-US" sz="2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樂學習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」可以藉由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自主學習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批判後設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系統思考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來形塑孩子的</a:t>
            </a:r>
            <a:r>
              <a:rPr lang="zh-TW" alt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領導力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zh-TW" altLang="en-US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   要達成「</a:t>
            </a:r>
            <a:r>
              <a:rPr lang="zh-TW" altLang="en-US" sz="2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勤實踐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」可以運用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美感鑑賞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問題解決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創新思維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來發揮孩子的</a:t>
            </a:r>
            <a:r>
              <a:rPr lang="zh-TW" alt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影響力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   這與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3H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由內而外的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心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H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eart)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頭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H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ead)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手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H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ands)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是符應的。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學校本位課程的理解：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學校本位課程應包含：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部定課程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彈性課程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。而其素養指標應是一致性的，也就是部定課程的學科課程的素養指標，在彈性課程也應包含在內，那我們在彈性課程要做什麼呢？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第一、應找出彈性課程學習指標的</a:t>
            </a:r>
            <a:r>
              <a:rPr lang="zh-TW" altLang="en-US" sz="2000" dirty="0">
                <a:solidFill>
                  <a:srgbClr val="80008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學習工具箱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第二、運用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S2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課程的系統工具找出其</a:t>
            </a:r>
            <a:r>
              <a:rPr lang="zh-TW" altLang="en-US" sz="2000" dirty="0">
                <a:solidFill>
                  <a:srgbClr val="80008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素養指標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94DB29C-BCCA-43D2-9FBB-FCA344F087B8}"/>
              </a:ext>
            </a:extLst>
          </p:cNvPr>
          <p:cNvSpPr txBox="1"/>
          <p:nvPr/>
        </p:nvSpPr>
        <p:spPr>
          <a:xfrm>
            <a:off x="2927322" y="107412"/>
            <a:ext cx="5749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新北市立自強國中課程地圖</a:t>
            </a:r>
          </a:p>
        </p:txBody>
      </p:sp>
    </p:spTree>
    <p:extLst>
      <p:ext uri="{BB962C8B-B14F-4D97-AF65-F5344CB8AC3E}">
        <p14:creationId xmlns:p14="http://schemas.microsoft.com/office/powerpoint/2010/main" val="89105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AFBDE4C5-A5BC-4D99-9DC8-79B5D7308E4B}"/>
              </a:ext>
            </a:extLst>
          </p:cNvPr>
          <p:cNvSpPr/>
          <p:nvPr/>
        </p:nvSpPr>
        <p:spPr>
          <a:xfrm>
            <a:off x="0" y="-4649"/>
            <a:ext cx="9144000" cy="914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FD70EE0E-44F5-4428-B66B-4245E0458CA8}"/>
              </a:ext>
            </a:extLst>
          </p:cNvPr>
          <p:cNvGrpSpPr/>
          <p:nvPr/>
        </p:nvGrpSpPr>
        <p:grpSpPr>
          <a:xfrm>
            <a:off x="251520" y="168968"/>
            <a:ext cx="2675802" cy="584775"/>
            <a:chOff x="437094" y="177894"/>
            <a:chExt cx="2675802" cy="584775"/>
          </a:xfrm>
        </p:grpSpPr>
        <p:pic>
          <p:nvPicPr>
            <p:cNvPr id="26" name="圖片 25">
              <a:hlinkClick r:id="rId2"/>
              <a:extLst>
                <a:ext uri="{FF2B5EF4-FFF2-40B4-BE49-F238E27FC236}">
                  <a16:creationId xmlns:a16="http://schemas.microsoft.com/office/drawing/2014/main" id="{DF0BF8A3-F806-4F6F-81FC-7B3DF5077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94" y="177894"/>
              <a:ext cx="588709" cy="584775"/>
            </a:xfrm>
            <a:prstGeom prst="rect">
              <a:avLst/>
            </a:prstGeom>
          </p:spPr>
        </p:pic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5BE7D481-4455-44C3-889D-5B4D7755AD51}"/>
                </a:ext>
              </a:extLst>
            </p:cNvPr>
            <p:cNvSpPr txBox="1"/>
            <p:nvPr/>
          </p:nvSpPr>
          <p:spPr>
            <a:xfrm>
              <a:off x="1030726" y="177894"/>
              <a:ext cx="20821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000" b="1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自強國民中學</a:t>
              </a:r>
            </a:p>
            <a:p>
              <a:r>
                <a:rPr lang="en-US" altLang="zh-TW" sz="1200" dirty="0" err="1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Ziqiang</a:t>
              </a:r>
              <a:r>
                <a:rPr lang="en-US" altLang="zh-TW" sz="1200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 Junior High School</a:t>
              </a:r>
              <a:endParaRPr lang="zh-TW" altLang="en-US" sz="1200" dirty="0">
                <a:solidFill>
                  <a:schemeClr val="accent2">
                    <a:lumMod val="50000"/>
                  </a:schemeClr>
                </a:solidFill>
                <a:ea typeface="文鼎粗魏碑" panose="03000809000000000000"/>
              </a:endParaRPr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D8B66DA5-CBAF-4BDB-AFE4-DEE2201FF05F}"/>
              </a:ext>
            </a:extLst>
          </p:cNvPr>
          <p:cNvSpPr/>
          <p:nvPr/>
        </p:nvSpPr>
        <p:spPr>
          <a:xfrm>
            <a:off x="1979712" y="1340768"/>
            <a:ext cx="5757023" cy="94064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3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世界咖啡館</a:t>
            </a:r>
            <a:endParaRPr lang="en-US" altLang="zh-TW" sz="33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分享互動創新局</a:t>
            </a:r>
          </a:p>
        </p:txBody>
      </p:sp>
      <p:graphicFrame>
        <p:nvGraphicFramePr>
          <p:cNvPr id="8" name="內容版面配置區 4">
            <a:extLst>
              <a:ext uri="{FF2B5EF4-FFF2-40B4-BE49-F238E27FC236}">
                <a16:creationId xmlns:a16="http://schemas.microsoft.com/office/drawing/2014/main" id="{ABB197A3-1437-4F3D-ACC8-7AA571F7A3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8287556"/>
              </p:ext>
            </p:extLst>
          </p:nvPr>
        </p:nvGraphicFramePr>
        <p:xfrm>
          <a:off x="615861" y="2394015"/>
          <a:ext cx="7919099" cy="379371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13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64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64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6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65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9195">
                <a:tc>
                  <a:txBody>
                    <a:bodyPr/>
                    <a:lstStyle/>
                    <a:p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</a:t>
                      </a:r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桌 桌長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</a:t>
                      </a:r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桌 桌長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</a:t>
                      </a:r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桌 桌長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</a:t>
                      </a:r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桌 桌長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</a:t>
                      </a:r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桌 桌長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3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196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TW" altLang="en-US" sz="1800" b="1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第</a:t>
                      </a:r>
                      <a:r>
                        <a:rPr lang="en-US" altLang="zh-TW" sz="1800" b="1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A</a:t>
                      </a:r>
                      <a:r>
                        <a:rPr lang="zh-TW" altLang="en-US" sz="1800" b="1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桌 桌長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TW" altLang="en-US" sz="1800" b="1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第</a:t>
                      </a:r>
                      <a:r>
                        <a:rPr lang="en-US" altLang="zh-TW" sz="1800" b="1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B</a:t>
                      </a:r>
                      <a:r>
                        <a:rPr lang="zh-TW" altLang="en-US" sz="1800" b="1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桌 桌長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TW" altLang="en-US" sz="1800" b="1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第</a:t>
                      </a:r>
                      <a:r>
                        <a:rPr lang="en-US" altLang="zh-TW" sz="1800" b="1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C</a:t>
                      </a:r>
                      <a:r>
                        <a:rPr lang="zh-TW" altLang="en-US" sz="1800" b="1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桌 桌長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TW" altLang="en-US" sz="1800" b="1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第</a:t>
                      </a:r>
                      <a:r>
                        <a:rPr lang="en-US" altLang="zh-TW" sz="1800" b="1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D</a:t>
                      </a:r>
                      <a:r>
                        <a:rPr lang="zh-TW" altLang="en-US" sz="1800" b="1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桌 桌長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TW" altLang="en-US" sz="1800" b="1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第</a:t>
                      </a:r>
                      <a:r>
                        <a:rPr lang="en-US" altLang="zh-TW" sz="1800" b="1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E</a:t>
                      </a:r>
                      <a:r>
                        <a:rPr lang="zh-TW" altLang="en-US" sz="1800" b="1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桌 桌長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320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TW" sz="18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A</a:t>
                      </a:r>
                      <a:endParaRPr lang="zh-TW" altLang="en-US" sz="1800" kern="1200" dirty="0">
                        <a:solidFill>
                          <a:schemeClr val="dk1"/>
                        </a:solidFill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TW" sz="18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B</a:t>
                      </a:r>
                      <a:endParaRPr lang="zh-TW" altLang="en-US" sz="1800" kern="1200" dirty="0">
                        <a:solidFill>
                          <a:schemeClr val="dk1"/>
                        </a:solidFill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TW" sz="18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C</a:t>
                      </a:r>
                      <a:endParaRPr lang="zh-TW" altLang="en-US" sz="1800" kern="1200" dirty="0">
                        <a:solidFill>
                          <a:schemeClr val="dk1"/>
                        </a:solidFill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TW" sz="18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D</a:t>
                      </a:r>
                      <a:endParaRPr lang="zh-TW" altLang="en-US" sz="1800" kern="1200" dirty="0">
                        <a:solidFill>
                          <a:schemeClr val="dk1"/>
                        </a:solidFill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TW" sz="18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E</a:t>
                      </a:r>
                      <a:endParaRPr lang="zh-TW" altLang="en-US" sz="1800" kern="1200" dirty="0">
                        <a:solidFill>
                          <a:schemeClr val="dk1"/>
                        </a:solidFill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196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TW" altLang="en-US" sz="1800" b="1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第甲桌 桌長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TW" altLang="en-US" sz="1800" b="1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第乙桌 桌長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TW" altLang="en-US" sz="1800" b="1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第丙桌 桌長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TW" altLang="en-US" sz="1800" b="1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第丁桌 桌長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TW" altLang="en-US" sz="1800" b="1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第戊桌 桌長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2320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zh-TW" altLang="en-US" sz="18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zh-TW" altLang="en-US" sz="18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zh-TW" altLang="en-US" sz="18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zh-TW" altLang="en-US" sz="18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zh-TW" altLang="en-US" sz="18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戊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196">
                <a:tc>
                  <a:txBody>
                    <a:bodyPr/>
                    <a:lstStyle/>
                    <a:p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討論主題一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討論主題二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討論主題三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討論主題四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討論主題五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59653">
                <a:tc>
                  <a:txBody>
                    <a:bodyPr/>
                    <a:lstStyle/>
                    <a:p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你希望</a:t>
                      </a:r>
                      <a:r>
                        <a:rPr lang="zh-TW" altLang="en-US" sz="1800" dirty="0">
                          <a:latin typeface="標楷體" pitchFamily="65" charset="-120"/>
                          <a:ea typeface="標楷體" pitchFamily="65" charset="-120"/>
                          <a:sym typeface="Wingdings"/>
                        </a:rPr>
                        <a:t></a:t>
                      </a:r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國中成為怎樣的學校</a:t>
                      </a:r>
                      <a:r>
                        <a:rPr lang="en-US" altLang="zh-TW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?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dirty="0">
                          <a:latin typeface="標楷體" pitchFamily="65" charset="-120"/>
                          <a:ea typeface="標楷體" pitchFamily="65" charset="-120"/>
                          <a:sym typeface="Wingdings"/>
                        </a:rPr>
                        <a:t></a:t>
                      </a:r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國中的學生應具備怎樣的能力</a:t>
                      </a:r>
                      <a:r>
                        <a:rPr lang="en-US" altLang="zh-TW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?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dirty="0">
                          <a:latin typeface="標楷體" pitchFamily="65" charset="-120"/>
                          <a:ea typeface="標楷體" pitchFamily="65" charset="-120"/>
                          <a:sym typeface="Wingdings"/>
                        </a:rPr>
                        <a:t></a:t>
                      </a:r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國中的老師應有怎樣的能力</a:t>
                      </a:r>
                      <a:r>
                        <a:rPr lang="en-US" altLang="zh-TW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?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dirty="0">
                          <a:latin typeface="標楷體" pitchFamily="65" charset="-120"/>
                          <a:ea typeface="標楷體" pitchFamily="65" charset="-120"/>
                          <a:sym typeface="Wingdings"/>
                        </a:rPr>
                        <a:t></a:t>
                      </a:r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國中的品格教育要做什麼事</a:t>
                      </a:r>
                      <a:r>
                        <a:rPr lang="en-US" altLang="zh-TW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?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好老師應具備什麼樣的特質</a:t>
                      </a:r>
                      <a:r>
                        <a:rPr lang="en-US" altLang="zh-TW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?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070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AFBDE4C5-A5BC-4D99-9DC8-79B5D7308E4B}"/>
              </a:ext>
            </a:extLst>
          </p:cNvPr>
          <p:cNvSpPr/>
          <p:nvPr/>
        </p:nvSpPr>
        <p:spPr>
          <a:xfrm>
            <a:off x="0" y="-4649"/>
            <a:ext cx="9144000" cy="914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FD70EE0E-44F5-4428-B66B-4245E0458CA8}"/>
              </a:ext>
            </a:extLst>
          </p:cNvPr>
          <p:cNvGrpSpPr/>
          <p:nvPr/>
        </p:nvGrpSpPr>
        <p:grpSpPr>
          <a:xfrm>
            <a:off x="251520" y="168968"/>
            <a:ext cx="2675802" cy="584775"/>
            <a:chOff x="437094" y="177894"/>
            <a:chExt cx="2675802" cy="584775"/>
          </a:xfrm>
        </p:grpSpPr>
        <p:pic>
          <p:nvPicPr>
            <p:cNvPr id="26" name="圖片 25">
              <a:hlinkClick r:id="rId2"/>
              <a:extLst>
                <a:ext uri="{FF2B5EF4-FFF2-40B4-BE49-F238E27FC236}">
                  <a16:creationId xmlns:a16="http://schemas.microsoft.com/office/drawing/2014/main" id="{DF0BF8A3-F806-4F6F-81FC-7B3DF5077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94" y="177894"/>
              <a:ext cx="588709" cy="584775"/>
            </a:xfrm>
            <a:prstGeom prst="rect">
              <a:avLst/>
            </a:prstGeom>
          </p:spPr>
        </p:pic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5BE7D481-4455-44C3-889D-5B4D7755AD51}"/>
                </a:ext>
              </a:extLst>
            </p:cNvPr>
            <p:cNvSpPr txBox="1"/>
            <p:nvPr/>
          </p:nvSpPr>
          <p:spPr>
            <a:xfrm>
              <a:off x="1030726" y="177894"/>
              <a:ext cx="20821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000" b="1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自強國民中學</a:t>
              </a:r>
            </a:p>
            <a:p>
              <a:r>
                <a:rPr lang="en-US" altLang="zh-TW" sz="1200" dirty="0" err="1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Ziqiang</a:t>
              </a:r>
              <a:r>
                <a:rPr lang="en-US" altLang="zh-TW" sz="1200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 Junior High School</a:t>
              </a:r>
              <a:endParaRPr lang="zh-TW" altLang="en-US" sz="1200" dirty="0">
                <a:solidFill>
                  <a:schemeClr val="accent2">
                    <a:lumMod val="50000"/>
                  </a:schemeClr>
                </a:solidFill>
                <a:ea typeface="文鼎粗魏碑" panose="03000809000000000000"/>
              </a:endParaRPr>
            </a:p>
          </p:txBody>
        </p:sp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4469CC22-F2ED-4508-BE7D-C551BCD80CF1}"/>
              </a:ext>
            </a:extLst>
          </p:cNvPr>
          <p:cNvSpPr txBox="1"/>
          <p:nvPr/>
        </p:nvSpPr>
        <p:spPr>
          <a:xfrm>
            <a:off x="817784" y="1844824"/>
            <a:ext cx="750843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你希望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  <a:sym typeface="Wingdings"/>
              </a:rPr>
              <a:t>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國中成為怎樣的學校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?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306FD01-3AB3-425C-A81C-D7FB85D8FBB1}"/>
              </a:ext>
            </a:extLst>
          </p:cNvPr>
          <p:cNvSpPr txBox="1"/>
          <p:nvPr/>
        </p:nvSpPr>
        <p:spPr>
          <a:xfrm>
            <a:off x="818518" y="2711013"/>
            <a:ext cx="750843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  <a:sym typeface="Wingdings"/>
              </a:rPr>
              <a:t>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的學生應該具備什麼能力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?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6627DA3-C943-4637-9B04-345D7D2BBC4C}"/>
              </a:ext>
            </a:extLst>
          </p:cNvPr>
          <p:cNvSpPr txBox="1"/>
          <p:nvPr/>
        </p:nvSpPr>
        <p:spPr>
          <a:xfrm>
            <a:off x="831228" y="3573368"/>
            <a:ext cx="750843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  <a:sym typeface="Wingdings"/>
              </a:rPr>
              <a:t>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的老師應該具備什麼能力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?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4CEFEDD-7CD5-434B-B33B-1DAD5CE2B452}"/>
              </a:ext>
            </a:extLst>
          </p:cNvPr>
          <p:cNvSpPr txBox="1"/>
          <p:nvPr/>
        </p:nvSpPr>
        <p:spPr>
          <a:xfrm>
            <a:off x="809648" y="4437464"/>
            <a:ext cx="750843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  <a:sym typeface="Wingdings"/>
              </a:rPr>
              <a:t>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的品格教育要做什麼事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?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40D9864-84A5-472F-BE93-B250AC5AB07D}"/>
              </a:ext>
            </a:extLst>
          </p:cNvPr>
          <p:cNvSpPr txBox="1"/>
          <p:nvPr/>
        </p:nvSpPr>
        <p:spPr>
          <a:xfrm>
            <a:off x="809648" y="5227811"/>
            <a:ext cx="750843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好老師應該具備什麼特質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?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693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3500D570-2194-44CF-8283-6B382F701AC3}"/>
              </a:ext>
            </a:extLst>
          </p:cNvPr>
          <p:cNvSpPr/>
          <p:nvPr/>
        </p:nvSpPr>
        <p:spPr>
          <a:xfrm>
            <a:off x="-12504" y="-5666"/>
            <a:ext cx="2568280" cy="686366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7195CDE7-3918-4B90-859A-AF025C596755}"/>
              </a:ext>
            </a:extLst>
          </p:cNvPr>
          <p:cNvGrpSpPr/>
          <p:nvPr/>
        </p:nvGrpSpPr>
        <p:grpSpPr>
          <a:xfrm>
            <a:off x="107504" y="332656"/>
            <a:ext cx="2675802" cy="584775"/>
            <a:chOff x="437094" y="177894"/>
            <a:chExt cx="2675802" cy="584775"/>
          </a:xfrm>
        </p:grpSpPr>
        <p:pic>
          <p:nvPicPr>
            <p:cNvPr id="4" name="圖片 3">
              <a:hlinkClick r:id="rId2"/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94" y="177894"/>
              <a:ext cx="588709" cy="584775"/>
            </a:xfrm>
            <a:prstGeom prst="rect">
              <a:avLst/>
            </a:prstGeom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D70AD57E-13A1-442D-867C-DC8EB62C9578}"/>
                </a:ext>
              </a:extLst>
            </p:cNvPr>
            <p:cNvSpPr txBox="1"/>
            <p:nvPr/>
          </p:nvSpPr>
          <p:spPr>
            <a:xfrm>
              <a:off x="1030726" y="177894"/>
              <a:ext cx="20821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000" b="1" dirty="0">
                  <a:solidFill>
                    <a:schemeClr val="bg1"/>
                  </a:solidFill>
                  <a:ea typeface="文鼎粗魏碑" panose="03000809000000000000"/>
                </a:rPr>
                <a:t>自強國民中學</a:t>
              </a:r>
            </a:p>
            <a:p>
              <a:r>
                <a:rPr lang="en-US" altLang="zh-TW" sz="1200" dirty="0" err="1">
                  <a:solidFill>
                    <a:schemeClr val="bg1"/>
                  </a:solidFill>
                  <a:ea typeface="文鼎粗魏碑" panose="03000809000000000000"/>
                </a:rPr>
                <a:t>Ziqiang</a:t>
              </a:r>
              <a:r>
                <a:rPr lang="en-US" altLang="zh-TW" sz="1200" dirty="0">
                  <a:solidFill>
                    <a:schemeClr val="bg1"/>
                  </a:solidFill>
                  <a:ea typeface="文鼎粗魏碑" panose="03000809000000000000"/>
                </a:rPr>
                <a:t> Junior High School</a:t>
              </a:r>
              <a:endParaRPr lang="zh-TW" altLang="en-US" sz="1200" dirty="0">
                <a:solidFill>
                  <a:schemeClr val="bg1"/>
                </a:solidFill>
                <a:ea typeface="文鼎粗魏碑" panose="03000809000000000000"/>
              </a:endParaRPr>
            </a:p>
          </p:txBody>
        </p:sp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C25E90C0-21CB-4DBA-963D-C30410AB36D9}"/>
              </a:ext>
            </a:extLst>
          </p:cNvPr>
          <p:cNvSpPr txBox="1"/>
          <p:nvPr/>
        </p:nvSpPr>
        <p:spPr>
          <a:xfrm>
            <a:off x="2555776" y="2992606"/>
            <a:ext cx="6588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3000809000000000000" pitchFamily="65" charset="-120"/>
                <a:ea typeface="文鼎粗魏碑" panose="03000809000000000000" pitchFamily="65" charset="-120"/>
              </a:rPr>
              <a:t>一、激勵領導</a:t>
            </a:r>
            <a:endParaRPr lang="en-US" altLang="zh-TW" sz="6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魏碑" panose="03000809000000000000" pitchFamily="65" charset="-120"/>
              <a:ea typeface="文鼎粗魏碑" panose="03000809000000000000" pitchFamily="65" charset="-120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9DFCC46E-8679-4252-98B1-3B3B491A610F}"/>
              </a:ext>
            </a:extLst>
          </p:cNvPr>
          <p:cNvGrpSpPr/>
          <p:nvPr/>
        </p:nvGrpSpPr>
        <p:grpSpPr>
          <a:xfrm>
            <a:off x="-19944" y="3573016"/>
            <a:ext cx="2575720" cy="3098100"/>
            <a:chOff x="-6975" y="3429000"/>
            <a:chExt cx="2575720" cy="3024336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3296F8CC-5169-497C-BEEA-0656185F31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0228"/>
            <a:stretch/>
          </p:blipFill>
          <p:spPr>
            <a:xfrm>
              <a:off x="1" y="4437112"/>
              <a:ext cx="2568744" cy="1008112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30FC252B-1FEC-4DB0-9EB8-2FE4D40113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854" r="20292"/>
            <a:stretch/>
          </p:blipFill>
          <p:spPr>
            <a:xfrm>
              <a:off x="-6975" y="5445224"/>
              <a:ext cx="2575720" cy="1008112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37C3B406-146D-4C9B-93DB-98DE5F2D40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9708"/>
            <a:stretch/>
          </p:blipFill>
          <p:spPr>
            <a:xfrm>
              <a:off x="1276600" y="3429000"/>
              <a:ext cx="1282344" cy="1008112"/>
            </a:xfrm>
            <a:prstGeom prst="rect">
              <a:avLst/>
            </a:prstGeom>
          </p:spPr>
        </p:pic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0" y="3573015"/>
            <a:ext cx="1288006" cy="105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7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AFBDE4C5-A5BC-4D99-9DC8-79B5D7308E4B}"/>
              </a:ext>
            </a:extLst>
          </p:cNvPr>
          <p:cNvSpPr/>
          <p:nvPr/>
        </p:nvSpPr>
        <p:spPr>
          <a:xfrm>
            <a:off x="0" y="-4649"/>
            <a:ext cx="9144000" cy="914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FD70EE0E-44F5-4428-B66B-4245E0458CA8}"/>
              </a:ext>
            </a:extLst>
          </p:cNvPr>
          <p:cNvGrpSpPr/>
          <p:nvPr/>
        </p:nvGrpSpPr>
        <p:grpSpPr>
          <a:xfrm>
            <a:off x="251520" y="168968"/>
            <a:ext cx="2675802" cy="584775"/>
            <a:chOff x="437094" y="177894"/>
            <a:chExt cx="2675802" cy="584775"/>
          </a:xfrm>
        </p:grpSpPr>
        <p:pic>
          <p:nvPicPr>
            <p:cNvPr id="26" name="圖片 25">
              <a:hlinkClick r:id="rId2"/>
              <a:extLst>
                <a:ext uri="{FF2B5EF4-FFF2-40B4-BE49-F238E27FC236}">
                  <a16:creationId xmlns:a16="http://schemas.microsoft.com/office/drawing/2014/main" id="{DF0BF8A3-F806-4F6F-81FC-7B3DF5077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94" y="177894"/>
              <a:ext cx="588709" cy="584775"/>
            </a:xfrm>
            <a:prstGeom prst="rect">
              <a:avLst/>
            </a:prstGeom>
          </p:spPr>
        </p:pic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5BE7D481-4455-44C3-889D-5B4D7755AD51}"/>
                </a:ext>
              </a:extLst>
            </p:cNvPr>
            <p:cNvSpPr txBox="1"/>
            <p:nvPr/>
          </p:nvSpPr>
          <p:spPr>
            <a:xfrm>
              <a:off x="1030726" y="177894"/>
              <a:ext cx="20821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000" b="1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自強國民中學</a:t>
              </a:r>
            </a:p>
            <a:p>
              <a:r>
                <a:rPr lang="en-US" altLang="zh-TW" sz="1200" dirty="0" err="1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Ziqiang</a:t>
              </a:r>
              <a:r>
                <a:rPr lang="en-US" altLang="zh-TW" sz="1200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 Junior High School</a:t>
              </a:r>
              <a:endParaRPr lang="zh-TW" altLang="en-US" sz="1200" dirty="0">
                <a:solidFill>
                  <a:schemeClr val="accent2">
                    <a:lumMod val="50000"/>
                  </a:schemeClr>
                </a:solidFill>
                <a:ea typeface="文鼎粗魏碑" panose="03000809000000000000"/>
              </a:endParaRPr>
            </a:p>
          </p:txBody>
        </p:sp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id="{31409355-27C1-4998-9C16-B8FCDF49A171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693863"/>
            <a:ext cx="7847013" cy="432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一個四合院裡有一個一字型的煙囪，煙囪上有公事包，公事包裡有全家福照片背面是畢業證書，放在冠軍盃上，為了怕風吹倒用了倒立的問號勾起來，問號的黑點上面有圓形的鳥籠關著野鳥，籠子也用倒立的問號吊著，黑點上是手錶指著晚上的時間，掛在一位援助者的手上，手裡拿著黑色單眼的望遠鏡，看著一位年青人戴著方帽，從學校走出來，請教成功之道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14802B8-A161-4EDB-ADEF-ABBBD3E29CB6}"/>
              </a:ext>
            </a:extLst>
          </p:cNvPr>
          <p:cNvSpPr txBox="1"/>
          <p:nvPr/>
        </p:nvSpPr>
        <p:spPr>
          <a:xfrm>
            <a:off x="3347864" y="101965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領導訪談圖像記憶法</a:t>
            </a:r>
          </a:p>
        </p:txBody>
      </p:sp>
    </p:spTree>
    <p:extLst>
      <p:ext uri="{BB962C8B-B14F-4D97-AF65-F5344CB8AC3E}">
        <p14:creationId xmlns:p14="http://schemas.microsoft.com/office/powerpoint/2010/main" val="214798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AFBDE4C5-A5BC-4D99-9DC8-79B5D7308E4B}"/>
              </a:ext>
            </a:extLst>
          </p:cNvPr>
          <p:cNvSpPr/>
          <p:nvPr/>
        </p:nvSpPr>
        <p:spPr>
          <a:xfrm>
            <a:off x="0" y="-4649"/>
            <a:ext cx="9144000" cy="914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FD70EE0E-44F5-4428-B66B-4245E0458CA8}"/>
              </a:ext>
            </a:extLst>
          </p:cNvPr>
          <p:cNvGrpSpPr/>
          <p:nvPr/>
        </p:nvGrpSpPr>
        <p:grpSpPr>
          <a:xfrm>
            <a:off x="251520" y="168968"/>
            <a:ext cx="2675802" cy="584775"/>
            <a:chOff x="437094" y="177894"/>
            <a:chExt cx="2675802" cy="584775"/>
          </a:xfrm>
        </p:grpSpPr>
        <p:pic>
          <p:nvPicPr>
            <p:cNvPr id="26" name="圖片 25">
              <a:hlinkClick r:id="rId2"/>
              <a:extLst>
                <a:ext uri="{FF2B5EF4-FFF2-40B4-BE49-F238E27FC236}">
                  <a16:creationId xmlns:a16="http://schemas.microsoft.com/office/drawing/2014/main" id="{DF0BF8A3-F806-4F6F-81FC-7B3DF5077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94" y="177894"/>
              <a:ext cx="588709" cy="584775"/>
            </a:xfrm>
            <a:prstGeom prst="rect">
              <a:avLst/>
            </a:prstGeom>
          </p:spPr>
        </p:pic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5BE7D481-4455-44C3-889D-5B4D7755AD51}"/>
                </a:ext>
              </a:extLst>
            </p:cNvPr>
            <p:cNvSpPr txBox="1"/>
            <p:nvPr/>
          </p:nvSpPr>
          <p:spPr>
            <a:xfrm>
              <a:off x="1030726" y="177894"/>
              <a:ext cx="20821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000" b="1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自強國民中學</a:t>
              </a:r>
            </a:p>
            <a:p>
              <a:r>
                <a:rPr lang="en-US" altLang="zh-TW" sz="1200" dirty="0" err="1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Ziqiang</a:t>
              </a:r>
              <a:r>
                <a:rPr lang="en-US" altLang="zh-TW" sz="1200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 Junior High School</a:t>
              </a:r>
              <a:endParaRPr lang="zh-TW" altLang="en-US" sz="1200" dirty="0">
                <a:solidFill>
                  <a:schemeClr val="accent2">
                    <a:lumMod val="50000"/>
                  </a:schemeClr>
                </a:solidFill>
                <a:ea typeface="文鼎粗魏碑" panose="03000809000000000000"/>
              </a:endParaRPr>
            </a:p>
          </p:txBody>
        </p:sp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id="{83E84C89-A430-4960-98CB-49D7D5E91CAC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052513"/>
            <a:ext cx="7989888" cy="5329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Tx/>
              <a:buNone/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在一個四合院裡</a:t>
            </a:r>
            <a:r>
              <a:rPr lang="en-US" altLang="zh-TW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住的地方</a:t>
            </a:r>
            <a:r>
              <a:rPr lang="en-US" altLang="zh-TW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有一個一字型的煙囪</a:t>
            </a:r>
            <a:r>
              <a:rPr lang="en-US" altLang="zh-TW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第一份工作、第一次離家</a:t>
            </a:r>
            <a:r>
              <a:rPr lang="en-US" altLang="zh-TW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，煙囪上有公事包</a:t>
            </a:r>
            <a:r>
              <a:rPr lang="en-US" altLang="zh-TW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工作、挑戰</a:t>
            </a:r>
            <a:r>
              <a:rPr lang="en-US" altLang="zh-TW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，公事包裡有全家福照片</a:t>
            </a:r>
            <a:r>
              <a:rPr lang="en-US" altLang="zh-TW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家人或好友</a:t>
            </a:r>
            <a:r>
              <a:rPr lang="en-US" altLang="zh-TW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背面是畢業證書</a:t>
            </a:r>
            <a:r>
              <a:rPr lang="en-US" altLang="zh-TW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學經歷或學習過程</a:t>
            </a:r>
            <a:r>
              <a:rPr lang="en-US" altLang="zh-TW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，放在冠軍盃上</a:t>
            </a:r>
            <a:r>
              <a:rPr lang="en-US" altLang="zh-TW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榮耀得意的事</a:t>
            </a:r>
            <a:r>
              <a:rPr lang="en-US" altLang="zh-TW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，為了怕風吹倒用了倒立的問號勾起來</a:t>
            </a:r>
            <a:r>
              <a:rPr lang="en-US" altLang="zh-TW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用問問題是怎麼辦得到的</a:t>
            </a:r>
            <a:r>
              <a:rPr lang="en-US" altLang="zh-TW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，問號的黑點上面有圓形的鳥籠關著野鳥</a:t>
            </a:r>
            <a:r>
              <a:rPr lang="en-US" altLang="zh-TW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高低起伏與挫折</a:t>
            </a:r>
            <a:r>
              <a:rPr lang="en-US" altLang="zh-TW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，籠子也用倒立的問號吊著</a:t>
            </a:r>
            <a:r>
              <a:rPr lang="en-US" altLang="zh-TW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繼續追問</a:t>
            </a:r>
            <a:r>
              <a:rPr lang="en-US" altLang="zh-TW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，黑點上是手錶指著晚上的時間</a:t>
            </a:r>
            <a:r>
              <a:rPr lang="en-US" altLang="zh-TW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休閒時間做什麼</a:t>
            </a:r>
            <a:r>
              <a:rPr lang="en-US" altLang="zh-TW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，掛在一位援助者的手上</a:t>
            </a:r>
            <a:r>
              <a:rPr lang="en-US" altLang="zh-TW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貴人</a:t>
            </a:r>
            <a:r>
              <a:rPr lang="en-US" altLang="zh-TW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，手裡拿著黑色單眼的望遠鏡</a:t>
            </a:r>
            <a:r>
              <a:rPr lang="en-US" altLang="zh-TW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未來計劃與願景</a:t>
            </a:r>
            <a:r>
              <a:rPr lang="en-US" altLang="zh-TW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，看著一位年青人戴著方帽，從學校走出來，請教成功之道</a:t>
            </a:r>
            <a:r>
              <a:rPr lang="en-US" altLang="zh-TW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建議</a:t>
            </a:r>
            <a:r>
              <a:rPr lang="en-US" altLang="zh-TW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10FBFA5-448C-472B-B3F7-428BC652CC33}"/>
              </a:ext>
            </a:extLst>
          </p:cNvPr>
          <p:cNvSpPr txBox="1"/>
          <p:nvPr/>
        </p:nvSpPr>
        <p:spPr>
          <a:xfrm>
            <a:off x="3347864" y="153578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領導訪談</a:t>
            </a:r>
            <a:r>
              <a:rPr lang="zh-TW" altLang="en-US" sz="36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hlinkClick r:id="rId4" action="ppaction://hlinkfile"/>
              </a:rPr>
              <a:t>內容</a:t>
            </a:r>
            <a:r>
              <a:rPr lang="zh-TW" altLang="en-US" sz="36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及意涵</a:t>
            </a:r>
          </a:p>
        </p:txBody>
      </p:sp>
    </p:spTree>
    <p:extLst>
      <p:ext uri="{BB962C8B-B14F-4D97-AF65-F5344CB8AC3E}">
        <p14:creationId xmlns:p14="http://schemas.microsoft.com/office/powerpoint/2010/main" val="232834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AFBDE4C5-A5BC-4D99-9DC8-79B5D7308E4B}"/>
              </a:ext>
            </a:extLst>
          </p:cNvPr>
          <p:cNvSpPr/>
          <p:nvPr/>
        </p:nvSpPr>
        <p:spPr>
          <a:xfrm>
            <a:off x="0" y="-4649"/>
            <a:ext cx="9144000" cy="914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FD70EE0E-44F5-4428-B66B-4245E0458CA8}"/>
              </a:ext>
            </a:extLst>
          </p:cNvPr>
          <p:cNvGrpSpPr/>
          <p:nvPr/>
        </p:nvGrpSpPr>
        <p:grpSpPr>
          <a:xfrm>
            <a:off x="251520" y="168968"/>
            <a:ext cx="2675802" cy="584775"/>
            <a:chOff x="437094" y="177894"/>
            <a:chExt cx="2675802" cy="584775"/>
          </a:xfrm>
        </p:grpSpPr>
        <p:pic>
          <p:nvPicPr>
            <p:cNvPr id="26" name="圖片 25">
              <a:hlinkClick r:id="rId4"/>
              <a:extLst>
                <a:ext uri="{FF2B5EF4-FFF2-40B4-BE49-F238E27FC236}">
                  <a16:creationId xmlns:a16="http://schemas.microsoft.com/office/drawing/2014/main" id="{DF0BF8A3-F806-4F6F-81FC-7B3DF5077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94" y="177894"/>
              <a:ext cx="588709" cy="584775"/>
            </a:xfrm>
            <a:prstGeom prst="rect">
              <a:avLst/>
            </a:prstGeom>
          </p:spPr>
        </p:pic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5BE7D481-4455-44C3-889D-5B4D7755AD51}"/>
                </a:ext>
              </a:extLst>
            </p:cNvPr>
            <p:cNvSpPr txBox="1"/>
            <p:nvPr/>
          </p:nvSpPr>
          <p:spPr>
            <a:xfrm>
              <a:off x="1030726" y="177894"/>
              <a:ext cx="20821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000" b="1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自強國民中學</a:t>
              </a:r>
            </a:p>
            <a:p>
              <a:r>
                <a:rPr lang="en-US" altLang="zh-TW" sz="1200" dirty="0" err="1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Ziqiang</a:t>
              </a:r>
              <a:r>
                <a:rPr lang="en-US" altLang="zh-TW" sz="1200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 Junior High School</a:t>
              </a:r>
              <a:endParaRPr lang="zh-TW" altLang="en-US" sz="1200" dirty="0">
                <a:solidFill>
                  <a:schemeClr val="accent2">
                    <a:lumMod val="50000"/>
                  </a:schemeClr>
                </a:solidFill>
                <a:ea typeface="文鼎粗魏碑" panose="03000809000000000000"/>
              </a:endParaRPr>
            </a:p>
          </p:txBody>
        </p:sp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D116A325-3F1D-40CF-8CA7-1DC0BD4B91A1}"/>
              </a:ext>
            </a:extLst>
          </p:cNvPr>
          <p:cNvSpPr txBox="1"/>
          <p:nvPr/>
        </p:nvSpPr>
        <p:spPr>
          <a:xfrm>
            <a:off x="830516" y="1628800"/>
            <a:ext cx="7478038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3000809000000000000" pitchFamily="65" charset="-120"/>
                <a:ea typeface="文鼎粗魏碑" panose="03000809000000000000" pitchFamily="65" charset="-120"/>
              </a:rPr>
              <a:t>兩兩配對討論：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B75F6F5-8273-4218-97A1-B6560855CD12}"/>
              </a:ext>
            </a:extLst>
          </p:cNvPr>
          <p:cNvSpPr txBox="1"/>
          <p:nvPr/>
        </p:nvSpPr>
        <p:spPr>
          <a:xfrm>
            <a:off x="830516" y="2640695"/>
            <a:ext cx="7478038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3000809000000000000" pitchFamily="65" charset="-120"/>
                <a:ea typeface="文鼎粗魏碑" panose="03000809000000000000" pitchFamily="65" charset="-120"/>
              </a:rPr>
              <a:t>身為課程領導者</a:t>
            </a:r>
            <a:r>
              <a:rPr lang="en-US" altLang="zh-TW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3000809000000000000" pitchFamily="65" charset="-120"/>
                <a:ea typeface="文鼎粗魏碑" panose="03000809000000000000" pitchFamily="65" charset="-120"/>
              </a:rPr>
              <a:t>(</a:t>
            </a:r>
            <a:r>
              <a:rPr lang="zh-TW" alt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3000809000000000000" pitchFamily="65" charset="-120"/>
                <a:ea typeface="文鼎粗魏碑" panose="03000809000000000000" pitchFamily="65" charset="-120"/>
              </a:rPr>
              <a:t>核心小組、領域召集人</a:t>
            </a:r>
            <a:r>
              <a:rPr lang="en-US" altLang="zh-TW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3000809000000000000" pitchFamily="65" charset="-120"/>
                <a:ea typeface="文鼎粗魏碑" panose="03000809000000000000" pitchFamily="65" charset="-120"/>
              </a:rPr>
              <a:t>)</a:t>
            </a:r>
            <a:r>
              <a:rPr lang="zh-TW" alt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3000809000000000000" pitchFamily="65" charset="-120"/>
                <a:ea typeface="文鼎粗魏碑" panose="03000809000000000000" pitchFamily="65" charset="-120"/>
              </a:rPr>
              <a:t>應有何準備度？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BF34B4B-7963-4A81-AE76-4730B2DE39F9}"/>
              </a:ext>
            </a:extLst>
          </p:cNvPr>
          <p:cNvSpPr txBox="1"/>
          <p:nvPr/>
        </p:nvSpPr>
        <p:spPr>
          <a:xfrm>
            <a:off x="830516" y="4388712"/>
            <a:ext cx="7478038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3000809000000000000" pitchFamily="65" charset="-120"/>
                <a:ea typeface="文鼎粗魏碑" panose="03000809000000000000" pitchFamily="65" charset="-120"/>
              </a:rPr>
              <a:t>寫下成為領導人的條件。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E79C4F4-FC4A-45F7-8E40-580A2B8AEFC3}"/>
              </a:ext>
            </a:extLst>
          </p:cNvPr>
          <p:cNvSpPr txBox="1"/>
          <p:nvPr/>
        </p:nvSpPr>
        <p:spPr>
          <a:xfrm>
            <a:off x="830516" y="5458317"/>
            <a:ext cx="7478038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3000809000000000000" pitchFamily="65" charset="-120"/>
                <a:ea typeface="文鼎粗魏碑" panose="03000809000000000000" pitchFamily="65" charset="-120"/>
              </a:rPr>
              <a:t>找一位夥伴分享各</a:t>
            </a:r>
            <a:r>
              <a:rPr lang="en-US" altLang="zh-TW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3000809000000000000" pitchFamily="65" charset="-120"/>
                <a:ea typeface="文鼎粗魏碑" panose="03000809000000000000" pitchFamily="65" charset="-120"/>
              </a:rPr>
              <a:t>120</a:t>
            </a:r>
            <a:r>
              <a:rPr lang="zh-TW" alt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3000809000000000000" pitchFamily="65" charset="-120"/>
                <a:ea typeface="文鼎粗魏碑" panose="03000809000000000000" pitchFamily="65" charset="-120"/>
              </a:rPr>
              <a:t>秒。</a:t>
            </a:r>
          </a:p>
        </p:txBody>
      </p:sp>
      <p:pic>
        <p:nvPicPr>
          <p:cNvPr id="11" name="Soaking   May02 (360p)">
            <a:hlinkClick r:id="" action="ppaction://media"/>
            <a:extLst>
              <a:ext uri="{FF2B5EF4-FFF2-40B4-BE49-F238E27FC236}">
                <a16:creationId xmlns:a16="http://schemas.microsoft.com/office/drawing/2014/main" id="{F16167EF-9159-416B-AFD7-4365044649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75303"/>
            <a:ext cx="928918" cy="69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0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4E5F166-4523-489A-B35D-57598AACB9C1}"/>
              </a:ext>
            </a:extLst>
          </p:cNvPr>
          <p:cNvSpPr/>
          <p:nvPr/>
        </p:nvSpPr>
        <p:spPr>
          <a:xfrm>
            <a:off x="0" y="-4649"/>
            <a:ext cx="9144000" cy="914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EC322B7B-69CD-49AC-83C2-2187E51301B1}"/>
              </a:ext>
            </a:extLst>
          </p:cNvPr>
          <p:cNvGrpSpPr/>
          <p:nvPr/>
        </p:nvGrpSpPr>
        <p:grpSpPr>
          <a:xfrm>
            <a:off x="251520" y="168968"/>
            <a:ext cx="2675802" cy="584775"/>
            <a:chOff x="437094" y="177894"/>
            <a:chExt cx="2675802" cy="584775"/>
          </a:xfrm>
        </p:grpSpPr>
        <p:pic>
          <p:nvPicPr>
            <p:cNvPr id="18" name="圖片 17">
              <a:hlinkClick r:id="rId2"/>
              <a:extLst>
                <a:ext uri="{FF2B5EF4-FFF2-40B4-BE49-F238E27FC236}">
                  <a16:creationId xmlns:a16="http://schemas.microsoft.com/office/drawing/2014/main" id="{62FCB21B-2B56-4C82-9220-DDFAC0F02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94" y="177894"/>
              <a:ext cx="588709" cy="584775"/>
            </a:xfrm>
            <a:prstGeom prst="rect">
              <a:avLst/>
            </a:prstGeom>
          </p:spPr>
        </p:pic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B5AD1BC5-F437-430D-9CF2-F83DADF27AC7}"/>
                </a:ext>
              </a:extLst>
            </p:cNvPr>
            <p:cNvSpPr txBox="1"/>
            <p:nvPr/>
          </p:nvSpPr>
          <p:spPr>
            <a:xfrm>
              <a:off x="1030726" y="177894"/>
              <a:ext cx="20821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000" b="1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自強國民中學</a:t>
              </a:r>
            </a:p>
            <a:p>
              <a:r>
                <a:rPr lang="en-US" altLang="zh-TW" sz="1200" dirty="0" err="1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Ziqiang</a:t>
              </a:r>
              <a:r>
                <a:rPr lang="en-US" altLang="zh-TW" sz="1200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 Junior High School</a:t>
              </a:r>
              <a:endParaRPr lang="zh-TW" altLang="en-US" sz="1200" dirty="0">
                <a:solidFill>
                  <a:schemeClr val="accent2">
                    <a:lumMod val="50000"/>
                  </a:schemeClr>
                </a:solidFill>
                <a:ea typeface="文鼎粗魏碑" panose="03000809000000000000"/>
              </a:endParaRPr>
            </a:p>
          </p:txBody>
        </p: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104EE601-6A63-4B23-8BF3-E55B4026C9F5}"/>
              </a:ext>
            </a:extLst>
          </p:cNvPr>
          <p:cNvSpPr txBox="1"/>
          <p:nvPr/>
        </p:nvSpPr>
        <p:spPr>
          <a:xfrm>
            <a:off x="2703736" y="4005064"/>
            <a:ext cx="579715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4F6228"/>
                </a:solidFill>
                <a:ea typeface="文鼎粗魏碑" panose="03000809000000000000"/>
              </a:rPr>
              <a:t>在一個基督化的家長大的孩子</a:t>
            </a:r>
            <a:r>
              <a:rPr lang="en-US" altLang="zh-TW" sz="2400" b="1" dirty="0">
                <a:solidFill>
                  <a:srgbClr val="4F6228"/>
                </a:solidFill>
                <a:ea typeface="文鼎粗魏碑" panose="03000809000000000000"/>
              </a:rPr>
              <a:t>(PK)</a:t>
            </a:r>
            <a:r>
              <a:rPr lang="zh-TW" altLang="en-US" sz="2400" b="1" dirty="0">
                <a:solidFill>
                  <a:srgbClr val="4F6228"/>
                </a:solidFill>
                <a:ea typeface="文鼎粗魏碑" panose="03000809000000000000"/>
              </a:rPr>
              <a:t>。</a:t>
            </a:r>
            <a:endParaRPr lang="en-US" altLang="zh-TW" sz="2400" b="1" dirty="0">
              <a:solidFill>
                <a:srgbClr val="4F6228"/>
              </a:solidFill>
              <a:ea typeface="文鼎粗魏碑" panose="03000809000000000000"/>
            </a:endParaRPr>
          </a:p>
          <a:p>
            <a:r>
              <a:rPr lang="zh-TW" altLang="en-US" sz="2400" b="1" dirty="0">
                <a:solidFill>
                  <a:srgbClr val="4F6228"/>
                </a:solidFill>
                <a:ea typeface="文鼎粗魏碑" panose="03000809000000000000"/>
              </a:rPr>
              <a:t>（父母親是牧師和師母）</a:t>
            </a:r>
            <a:endParaRPr lang="en-US" altLang="zh-TW" sz="2400" b="1" dirty="0">
              <a:solidFill>
                <a:srgbClr val="4F6228"/>
              </a:solidFill>
              <a:ea typeface="文鼎粗魏碑" panose="03000809000000000000"/>
            </a:endParaRPr>
          </a:p>
          <a:p>
            <a:endParaRPr lang="zh-TW" altLang="en-US" sz="2400" b="1" dirty="0">
              <a:solidFill>
                <a:srgbClr val="4F6228"/>
              </a:solidFill>
              <a:ea typeface="文鼎粗魏碑" panose="03000809000000000000"/>
            </a:endParaRPr>
          </a:p>
          <a:p>
            <a:r>
              <a:rPr lang="en-US" altLang="zh-TW" sz="2000" dirty="0">
                <a:solidFill>
                  <a:srgbClr val="4F6228"/>
                </a:solidFill>
                <a:ea typeface="文鼎粗魏碑" panose="03000809000000000000"/>
              </a:rPr>
              <a:t>1961</a:t>
            </a:r>
            <a:r>
              <a:rPr lang="zh-TW" altLang="en-US" sz="2000" dirty="0">
                <a:solidFill>
                  <a:srgbClr val="4F6228"/>
                </a:solidFill>
                <a:ea typeface="文鼎粗魏碑" panose="03000809000000000000"/>
              </a:rPr>
              <a:t>年</a:t>
            </a:r>
            <a:r>
              <a:rPr lang="en-US" altLang="zh-TW" sz="2000" dirty="0">
                <a:solidFill>
                  <a:srgbClr val="4F6228"/>
                </a:solidFill>
                <a:ea typeface="文鼎粗魏碑" panose="03000809000000000000"/>
              </a:rPr>
              <a:t>04</a:t>
            </a:r>
            <a:r>
              <a:rPr lang="zh-TW" altLang="en-US" sz="2000" dirty="0">
                <a:solidFill>
                  <a:srgbClr val="4F6228"/>
                </a:solidFill>
                <a:ea typeface="文鼎粗魏碑" panose="03000809000000000000"/>
              </a:rPr>
              <a:t>月</a:t>
            </a:r>
            <a:r>
              <a:rPr lang="en-US" altLang="zh-TW" sz="2000" dirty="0">
                <a:solidFill>
                  <a:srgbClr val="4F6228"/>
                </a:solidFill>
                <a:ea typeface="文鼎粗魏碑" panose="03000809000000000000"/>
              </a:rPr>
              <a:t>06</a:t>
            </a:r>
            <a:r>
              <a:rPr lang="zh-TW" altLang="en-US" sz="2000" dirty="0">
                <a:solidFill>
                  <a:srgbClr val="4F6228"/>
                </a:solidFill>
                <a:ea typeface="文鼎粗魏碑" panose="03000809000000000000"/>
              </a:rPr>
              <a:t>日誕生於高雄縣鳳山鎮龍泉。</a:t>
            </a:r>
          </a:p>
          <a:p>
            <a:r>
              <a:rPr lang="en-US" altLang="zh-TW" sz="2000" dirty="0">
                <a:solidFill>
                  <a:srgbClr val="4F6228"/>
                </a:solidFill>
                <a:ea typeface="文鼎粗魏碑" panose="03000809000000000000"/>
              </a:rPr>
              <a:t>1987</a:t>
            </a:r>
            <a:r>
              <a:rPr lang="zh-TW" altLang="en-US" sz="2000" dirty="0">
                <a:solidFill>
                  <a:srgbClr val="4F6228"/>
                </a:solidFill>
                <a:ea typeface="文鼎粗魏碑" panose="03000809000000000000"/>
              </a:rPr>
              <a:t>年</a:t>
            </a:r>
            <a:r>
              <a:rPr lang="en-US" altLang="zh-TW" sz="2000" dirty="0">
                <a:solidFill>
                  <a:srgbClr val="4F6228"/>
                </a:solidFill>
                <a:ea typeface="文鼎粗魏碑" panose="03000809000000000000"/>
              </a:rPr>
              <a:t>01</a:t>
            </a:r>
            <a:r>
              <a:rPr lang="zh-TW" altLang="en-US" sz="2000" dirty="0">
                <a:solidFill>
                  <a:srgbClr val="4F6228"/>
                </a:solidFill>
                <a:ea typeface="文鼎粗魏碑" panose="03000809000000000000"/>
              </a:rPr>
              <a:t>月</a:t>
            </a:r>
            <a:r>
              <a:rPr lang="en-US" altLang="zh-TW" sz="2000" dirty="0">
                <a:solidFill>
                  <a:srgbClr val="4F6228"/>
                </a:solidFill>
                <a:ea typeface="文鼎粗魏碑" panose="03000809000000000000"/>
              </a:rPr>
              <a:t>29</a:t>
            </a:r>
            <a:r>
              <a:rPr lang="zh-TW" altLang="en-US" sz="2000" dirty="0">
                <a:solidFill>
                  <a:srgbClr val="4F6228"/>
                </a:solidFill>
                <a:ea typeface="文鼎粗魏碑" panose="03000809000000000000"/>
              </a:rPr>
              <a:t>日與潘哈拿在基督見證下成為夫妻。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2682535-E3FA-4C23-A7A9-54DEF6F94FC6}"/>
              </a:ext>
            </a:extLst>
          </p:cNvPr>
          <p:cNvSpPr txBox="1"/>
          <p:nvPr/>
        </p:nvSpPr>
        <p:spPr>
          <a:xfrm>
            <a:off x="2699792" y="1988840"/>
            <a:ext cx="55801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>
                <a:solidFill>
                  <a:srgbClr val="4F6228"/>
                </a:solidFill>
                <a:ea typeface="文鼎粗魏碑" panose="03000809000000000000"/>
              </a:rPr>
              <a:t>鄭建立</a:t>
            </a:r>
            <a:endParaRPr lang="en-US" altLang="zh-TW" sz="4400" b="1" dirty="0">
              <a:solidFill>
                <a:srgbClr val="4F6228"/>
              </a:solidFill>
              <a:ea typeface="文鼎粗魏碑" panose="03000809000000000000"/>
            </a:endParaRPr>
          </a:p>
          <a:p>
            <a:pPr algn="ctr"/>
            <a:r>
              <a:rPr lang="en-US" altLang="zh-TW" sz="3600" dirty="0">
                <a:solidFill>
                  <a:srgbClr val="4F6228"/>
                </a:solidFill>
                <a:ea typeface="文鼎粗魏碑" panose="03000809000000000000"/>
              </a:rPr>
              <a:t>(</a:t>
            </a:r>
            <a:r>
              <a:rPr lang="zh-TW" altLang="en-US" sz="3600" b="1" dirty="0">
                <a:solidFill>
                  <a:schemeClr val="accent6">
                    <a:lumMod val="50000"/>
                  </a:schemeClr>
                </a:solidFill>
                <a:ea typeface="文鼎粗魏碑" panose="03000809000000000000"/>
              </a:rPr>
              <a:t>正</a:t>
            </a:r>
            <a:r>
              <a:rPr lang="zh-TW" altLang="en-US" sz="3600" dirty="0">
                <a:solidFill>
                  <a:srgbClr val="4F6228"/>
                </a:solidFill>
                <a:ea typeface="文鼎粗魏碑" panose="03000809000000000000"/>
              </a:rPr>
              <a:t>在</a:t>
            </a:r>
            <a:r>
              <a:rPr lang="zh-TW" altLang="en-US" sz="3600" b="1" dirty="0">
                <a:solidFill>
                  <a:schemeClr val="accent6">
                    <a:lumMod val="50000"/>
                  </a:schemeClr>
                </a:solidFill>
                <a:ea typeface="文鼎粗魏碑" panose="03000809000000000000"/>
              </a:rPr>
              <a:t>建立自強國中</a:t>
            </a:r>
            <a:r>
              <a:rPr lang="zh-TW" altLang="en-US" sz="3600" dirty="0">
                <a:solidFill>
                  <a:srgbClr val="4F6228"/>
                </a:solidFill>
                <a:ea typeface="文鼎粗魏碑" panose="03000809000000000000"/>
              </a:rPr>
              <a:t>的願景</a:t>
            </a:r>
            <a:r>
              <a:rPr lang="en-US" altLang="zh-TW" sz="3600" dirty="0">
                <a:solidFill>
                  <a:srgbClr val="4F6228"/>
                </a:solidFill>
                <a:ea typeface="文鼎粗魏碑" panose="03000809000000000000"/>
              </a:rPr>
              <a:t>)</a:t>
            </a:r>
            <a:endParaRPr lang="zh-TW" altLang="en-US" sz="3600" dirty="0">
              <a:solidFill>
                <a:srgbClr val="4F6228"/>
              </a:solidFill>
              <a:ea typeface="文鼎粗魏碑" panose="03000809000000000000"/>
            </a:endParaRPr>
          </a:p>
        </p:txBody>
      </p:sp>
      <p:pic>
        <p:nvPicPr>
          <p:cNvPr id="15" name="Picture 4" descr="D:\C特殊資料夾\桌面\95鄭建立照片.jpg">
            <a:hlinkClick r:id="rId4"/>
            <a:extLst>
              <a:ext uri="{FF2B5EF4-FFF2-40B4-BE49-F238E27FC236}">
                <a16:creationId xmlns:a16="http://schemas.microsoft.com/office/drawing/2014/main" id="{C1F1E113-12A4-4188-B155-23B64DFEC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83368"/>
            <a:ext cx="1658748" cy="2132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33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3500D570-2194-44CF-8283-6B382F701AC3}"/>
              </a:ext>
            </a:extLst>
          </p:cNvPr>
          <p:cNvSpPr/>
          <p:nvPr/>
        </p:nvSpPr>
        <p:spPr>
          <a:xfrm>
            <a:off x="-12504" y="-5666"/>
            <a:ext cx="2568280" cy="686366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7195CDE7-3918-4B90-859A-AF025C596755}"/>
              </a:ext>
            </a:extLst>
          </p:cNvPr>
          <p:cNvGrpSpPr/>
          <p:nvPr/>
        </p:nvGrpSpPr>
        <p:grpSpPr>
          <a:xfrm>
            <a:off x="107504" y="332656"/>
            <a:ext cx="2675802" cy="584775"/>
            <a:chOff x="437094" y="177894"/>
            <a:chExt cx="2675802" cy="584775"/>
          </a:xfrm>
        </p:grpSpPr>
        <p:pic>
          <p:nvPicPr>
            <p:cNvPr id="4" name="圖片 3">
              <a:hlinkClick r:id="rId2"/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94" y="177894"/>
              <a:ext cx="588709" cy="584775"/>
            </a:xfrm>
            <a:prstGeom prst="rect">
              <a:avLst/>
            </a:prstGeom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D70AD57E-13A1-442D-867C-DC8EB62C9578}"/>
                </a:ext>
              </a:extLst>
            </p:cNvPr>
            <p:cNvSpPr txBox="1"/>
            <p:nvPr/>
          </p:nvSpPr>
          <p:spPr>
            <a:xfrm>
              <a:off x="1030726" y="177894"/>
              <a:ext cx="20821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000" b="1" dirty="0">
                  <a:solidFill>
                    <a:schemeClr val="bg1"/>
                  </a:solidFill>
                  <a:ea typeface="文鼎粗魏碑" panose="03000809000000000000"/>
                </a:rPr>
                <a:t>自強國民中學</a:t>
              </a:r>
            </a:p>
            <a:p>
              <a:r>
                <a:rPr lang="en-US" altLang="zh-TW" sz="1200" dirty="0" err="1">
                  <a:solidFill>
                    <a:schemeClr val="bg1"/>
                  </a:solidFill>
                  <a:ea typeface="文鼎粗魏碑" panose="03000809000000000000"/>
                </a:rPr>
                <a:t>Ziqiang</a:t>
              </a:r>
              <a:r>
                <a:rPr lang="en-US" altLang="zh-TW" sz="1200" dirty="0">
                  <a:solidFill>
                    <a:schemeClr val="bg1"/>
                  </a:solidFill>
                  <a:ea typeface="文鼎粗魏碑" panose="03000809000000000000"/>
                </a:rPr>
                <a:t> Junior High School</a:t>
              </a:r>
              <a:endParaRPr lang="zh-TW" altLang="en-US" sz="1200" dirty="0">
                <a:solidFill>
                  <a:schemeClr val="bg1"/>
                </a:solidFill>
                <a:ea typeface="文鼎粗魏碑" panose="03000809000000000000"/>
              </a:endParaRPr>
            </a:p>
          </p:txBody>
        </p:sp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C25E90C0-21CB-4DBA-963D-C30410AB36D9}"/>
              </a:ext>
            </a:extLst>
          </p:cNvPr>
          <p:cNvSpPr txBox="1"/>
          <p:nvPr/>
        </p:nvSpPr>
        <p:spPr>
          <a:xfrm>
            <a:off x="2555776" y="2992606"/>
            <a:ext cx="6588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3000809000000000000" pitchFamily="65" charset="-120"/>
                <a:ea typeface="文鼎粗魏碑" panose="03000809000000000000" pitchFamily="65" charset="-120"/>
              </a:rPr>
              <a:t>二、詮釋系統</a:t>
            </a:r>
            <a:endParaRPr lang="en-US" altLang="zh-TW" sz="6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魏碑" panose="03000809000000000000" pitchFamily="65" charset="-120"/>
              <a:ea typeface="文鼎粗魏碑" panose="03000809000000000000" pitchFamily="65" charset="-120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9DFCC46E-8679-4252-98B1-3B3B491A610F}"/>
              </a:ext>
            </a:extLst>
          </p:cNvPr>
          <p:cNvGrpSpPr/>
          <p:nvPr/>
        </p:nvGrpSpPr>
        <p:grpSpPr>
          <a:xfrm>
            <a:off x="-19944" y="3573016"/>
            <a:ext cx="2575720" cy="3098100"/>
            <a:chOff x="-6975" y="3429000"/>
            <a:chExt cx="2575720" cy="3024336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3296F8CC-5169-497C-BEEA-0656185F31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0228"/>
            <a:stretch/>
          </p:blipFill>
          <p:spPr>
            <a:xfrm>
              <a:off x="1" y="4437112"/>
              <a:ext cx="2568744" cy="1008112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30FC252B-1FEC-4DB0-9EB8-2FE4D40113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854" r="20292"/>
            <a:stretch/>
          </p:blipFill>
          <p:spPr>
            <a:xfrm>
              <a:off x="-6975" y="5445224"/>
              <a:ext cx="2575720" cy="1008112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37C3B406-146D-4C9B-93DB-98DE5F2D40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9708"/>
            <a:stretch/>
          </p:blipFill>
          <p:spPr>
            <a:xfrm>
              <a:off x="1276600" y="3429000"/>
              <a:ext cx="1282344" cy="1008112"/>
            </a:xfrm>
            <a:prstGeom prst="rect">
              <a:avLst/>
            </a:prstGeom>
          </p:spPr>
        </p:pic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0" y="3573015"/>
            <a:ext cx="1288006" cy="105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6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AFBDE4C5-A5BC-4D99-9DC8-79B5D7308E4B}"/>
              </a:ext>
            </a:extLst>
          </p:cNvPr>
          <p:cNvSpPr/>
          <p:nvPr/>
        </p:nvSpPr>
        <p:spPr>
          <a:xfrm>
            <a:off x="0" y="-4649"/>
            <a:ext cx="9144000" cy="914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3779912" y="101965"/>
            <a:ext cx="4518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hlinkClick r:id="rId2" action="ppaction://hlinkfile"/>
              </a:rPr>
              <a:t>超越極限的好牧人</a:t>
            </a:r>
            <a:endParaRPr lang="zh-TW" altLang="en-US" sz="36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FD70EE0E-44F5-4428-B66B-4245E0458CA8}"/>
              </a:ext>
            </a:extLst>
          </p:cNvPr>
          <p:cNvGrpSpPr/>
          <p:nvPr/>
        </p:nvGrpSpPr>
        <p:grpSpPr>
          <a:xfrm>
            <a:off x="251520" y="168968"/>
            <a:ext cx="2675802" cy="584775"/>
            <a:chOff x="437094" y="177894"/>
            <a:chExt cx="2675802" cy="584775"/>
          </a:xfrm>
        </p:grpSpPr>
        <p:pic>
          <p:nvPicPr>
            <p:cNvPr id="26" name="圖片 25">
              <a:hlinkClick r:id="rId3"/>
              <a:extLst>
                <a:ext uri="{FF2B5EF4-FFF2-40B4-BE49-F238E27FC236}">
                  <a16:creationId xmlns:a16="http://schemas.microsoft.com/office/drawing/2014/main" id="{DF0BF8A3-F806-4F6F-81FC-7B3DF5077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94" y="177894"/>
              <a:ext cx="588709" cy="584775"/>
            </a:xfrm>
            <a:prstGeom prst="rect">
              <a:avLst/>
            </a:prstGeom>
          </p:spPr>
        </p:pic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5BE7D481-4455-44C3-889D-5B4D7755AD51}"/>
                </a:ext>
              </a:extLst>
            </p:cNvPr>
            <p:cNvSpPr txBox="1"/>
            <p:nvPr/>
          </p:nvSpPr>
          <p:spPr>
            <a:xfrm>
              <a:off x="1030726" y="177894"/>
              <a:ext cx="20821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000" b="1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自強國民中學</a:t>
              </a:r>
            </a:p>
            <a:p>
              <a:r>
                <a:rPr lang="en-US" altLang="zh-TW" sz="1200" dirty="0" err="1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Ziqiang</a:t>
              </a:r>
              <a:r>
                <a:rPr lang="en-US" altLang="zh-TW" sz="1200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 Junior High School</a:t>
              </a:r>
              <a:endParaRPr lang="zh-TW" altLang="en-US" sz="1200" dirty="0">
                <a:solidFill>
                  <a:schemeClr val="accent2">
                    <a:lumMod val="50000"/>
                  </a:schemeClr>
                </a:solidFill>
                <a:ea typeface="文鼎粗魏碑" panose="03000809000000000000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BD349290-6E09-4D91-99BC-C8C51F35FFE4}"/>
              </a:ext>
            </a:extLst>
          </p:cNvPr>
          <p:cNvSpPr/>
          <p:nvPr/>
        </p:nvSpPr>
        <p:spPr>
          <a:xfrm>
            <a:off x="467544" y="1196752"/>
            <a:ext cx="80648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4000" kern="100" dirty="0">
                <a:solidFill>
                  <a:srgbClr val="000050"/>
                </a:solidFill>
                <a:latin typeface="華康正顏楷體W9(P)" panose="03000900000000000000" pitchFamily="66" charset="-120"/>
                <a:ea typeface="華康正顏楷體W9(P)" panose="03000900000000000000" pitchFamily="66" charset="-120"/>
                <a:cs typeface="Times New Roman" panose="02020603050405020304" pitchFamily="18" charset="0"/>
              </a:rPr>
              <a:t>1.</a:t>
            </a:r>
            <a:r>
              <a:rPr lang="zh-TW" altLang="zh-TW" sz="4000" kern="100" dirty="0">
                <a:solidFill>
                  <a:srgbClr val="002060"/>
                </a:solidFill>
                <a:latin typeface="華康正顏楷體W9(P)" panose="03000900000000000000" pitchFamily="66" charset="-120"/>
                <a:ea typeface="華康正顏楷體W9(P)" panose="03000900000000000000" pitchFamily="66" charset="-120"/>
                <a:cs typeface="Times New Roman" panose="02020603050405020304" pitchFamily="18" charset="0"/>
              </a:rPr>
              <a:t>詮釋系統是個人行為反應的</a:t>
            </a:r>
            <a:r>
              <a:rPr lang="zh-TW" altLang="zh-TW" sz="4000" kern="100" dirty="0">
                <a:solidFill>
                  <a:srgbClr val="FF0000"/>
                </a:solidFill>
                <a:latin typeface="華康正顏楷體W9(P)" panose="03000900000000000000" pitchFamily="66" charset="-120"/>
                <a:ea typeface="華康正顏楷體W9(P)" panose="03000900000000000000" pitchFamily="66" charset="-120"/>
                <a:cs typeface="Times New Roman" panose="02020603050405020304" pitchFamily="18" charset="0"/>
              </a:rPr>
              <a:t>基礎</a:t>
            </a:r>
            <a:r>
              <a:rPr lang="zh-TW" altLang="zh-TW" sz="4000" kern="100" dirty="0">
                <a:solidFill>
                  <a:srgbClr val="000050"/>
                </a:solidFill>
                <a:latin typeface="華康正顏楷體W9(P)" panose="03000900000000000000" pitchFamily="66" charset="-120"/>
                <a:ea typeface="華康正顏楷體W9(P)" panose="03000900000000000000" pitchFamily="66" charset="-120"/>
                <a:cs typeface="Times New Roman" panose="02020603050405020304" pitchFamily="18" charset="0"/>
              </a:rPr>
              <a:t>。</a:t>
            </a:r>
            <a:endParaRPr lang="zh-TW" altLang="zh-TW" sz="4000" kern="100" dirty="0">
              <a:latin typeface="華康正顏楷體W9(P)" panose="03000900000000000000" pitchFamily="66" charset="-120"/>
              <a:ea typeface="華康正顏楷體W9(P)" panose="03000900000000000000" pitchFamily="66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TW" sz="4000" kern="100" dirty="0">
                <a:latin typeface="華康正顏楷體W9(P)" panose="03000900000000000000" pitchFamily="66" charset="-120"/>
                <a:ea typeface="華康正顏楷體W9(P)" panose="03000900000000000000" pitchFamily="66" charset="-120"/>
                <a:cs typeface="Times New Roman" panose="02020603050405020304" pitchFamily="18" charset="0"/>
              </a:rPr>
              <a:t>2.</a:t>
            </a:r>
            <a:r>
              <a:rPr lang="zh-TW" altLang="zh-TW" sz="4000" kern="100" dirty="0">
                <a:solidFill>
                  <a:srgbClr val="002060"/>
                </a:solidFill>
                <a:latin typeface="華康正顏楷體W9(P)" panose="03000900000000000000" pitchFamily="66" charset="-120"/>
                <a:ea typeface="華康正顏楷體W9(P)" panose="03000900000000000000" pitchFamily="66" charset="-120"/>
                <a:cs typeface="Times New Roman" panose="02020603050405020304" pitchFamily="18" charset="0"/>
              </a:rPr>
              <a:t>成長經驗使詮釋系統</a:t>
            </a:r>
            <a:r>
              <a:rPr lang="zh-TW" altLang="zh-TW" sz="4000" kern="100" dirty="0">
                <a:solidFill>
                  <a:srgbClr val="FF0000"/>
                </a:solidFill>
                <a:latin typeface="華康正顏楷體W9(P)" panose="03000900000000000000" pitchFamily="66" charset="-120"/>
                <a:ea typeface="華康正顏楷體W9(P)" panose="03000900000000000000" pitchFamily="66" charset="-120"/>
                <a:cs typeface="Times New Roman" panose="02020603050405020304" pitchFamily="18" charset="0"/>
              </a:rPr>
              <a:t>定型化</a:t>
            </a:r>
            <a:r>
              <a:rPr lang="zh-TW" altLang="zh-TW" sz="4000" kern="100" dirty="0">
                <a:solidFill>
                  <a:srgbClr val="000000"/>
                </a:solidFill>
                <a:latin typeface="華康正顏楷體W9(P)" panose="03000900000000000000" pitchFamily="66" charset="-120"/>
                <a:ea typeface="華康正顏楷體W9(P)" panose="03000900000000000000" pitchFamily="66" charset="-120"/>
                <a:cs typeface="Times New Roman" panose="02020603050405020304" pitchFamily="18" charset="0"/>
              </a:rPr>
              <a:t>。</a:t>
            </a:r>
            <a:endParaRPr lang="zh-TW" altLang="zh-TW" sz="4000" kern="100" dirty="0">
              <a:latin typeface="華康正顏楷體W9(P)" panose="03000900000000000000" pitchFamily="66" charset="-120"/>
              <a:ea typeface="華康正顏楷體W9(P)" panose="03000900000000000000" pitchFamily="66" charset="-120"/>
              <a:cs typeface="Times New Roman" panose="02020603050405020304" pitchFamily="18" charset="0"/>
            </a:endParaRPr>
          </a:p>
          <a:p>
            <a:pPr marL="450850" indent="-450850">
              <a:spcAft>
                <a:spcPts val="0"/>
              </a:spcAft>
            </a:pPr>
            <a:r>
              <a:rPr lang="en-US" altLang="zh-TW" sz="4000" kern="100" dirty="0">
                <a:latin typeface="華康正顏楷體W9(P)" panose="03000900000000000000" pitchFamily="66" charset="-120"/>
                <a:ea typeface="華康正顏楷體W9(P)" panose="03000900000000000000" pitchFamily="66" charset="-120"/>
                <a:cs typeface="Times New Roman" panose="02020603050405020304" pitchFamily="18" charset="0"/>
              </a:rPr>
              <a:t>3.</a:t>
            </a:r>
            <a:r>
              <a:rPr lang="zh-TW" altLang="zh-TW" sz="4000" kern="100" dirty="0">
                <a:solidFill>
                  <a:srgbClr val="002060"/>
                </a:solidFill>
                <a:latin typeface="華康正顏楷體W9(P)" panose="03000900000000000000" pitchFamily="66" charset="-120"/>
                <a:ea typeface="華康正顏楷體W9(P)" panose="03000900000000000000" pitchFamily="66" charset="-120"/>
                <a:cs typeface="Times New Roman" panose="02020603050405020304" pitchFamily="18" charset="0"/>
              </a:rPr>
              <a:t>錯誤的詮釋系統導致人生</a:t>
            </a:r>
            <a:r>
              <a:rPr lang="zh-TW" altLang="zh-TW" sz="4000" kern="100" dirty="0">
                <a:solidFill>
                  <a:srgbClr val="FF0000"/>
                </a:solidFill>
                <a:latin typeface="華康正顏楷體W9(P)" panose="03000900000000000000" pitchFamily="66" charset="-120"/>
                <a:ea typeface="華康正顏楷體W9(P)" panose="03000900000000000000" pitchFamily="66" charset="-120"/>
                <a:cs typeface="Times New Roman" panose="02020603050405020304" pitchFamily="18" charset="0"/>
              </a:rPr>
              <a:t>苦難不斷</a:t>
            </a:r>
            <a:r>
              <a:rPr lang="zh-TW" altLang="zh-TW" sz="4000" kern="100" dirty="0">
                <a:latin typeface="華康正顏楷體W9(P)" panose="03000900000000000000" pitchFamily="66" charset="-120"/>
                <a:ea typeface="華康正顏楷體W9(P)" panose="03000900000000000000" pitchFamily="66" charset="-120"/>
                <a:cs typeface="Times New Roman" panose="02020603050405020304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63070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AFBDE4C5-A5BC-4D99-9DC8-79B5D7308E4B}"/>
              </a:ext>
            </a:extLst>
          </p:cNvPr>
          <p:cNvSpPr/>
          <p:nvPr/>
        </p:nvSpPr>
        <p:spPr>
          <a:xfrm>
            <a:off x="0" y="-4649"/>
            <a:ext cx="9144000" cy="914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FD70EE0E-44F5-4428-B66B-4245E0458CA8}"/>
              </a:ext>
            </a:extLst>
          </p:cNvPr>
          <p:cNvGrpSpPr/>
          <p:nvPr/>
        </p:nvGrpSpPr>
        <p:grpSpPr>
          <a:xfrm>
            <a:off x="251520" y="168968"/>
            <a:ext cx="2675802" cy="584775"/>
            <a:chOff x="437094" y="177894"/>
            <a:chExt cx="2675802" cy="584775"/>
          </a:xfrm>
        </p:grpSpPr>
        <p:pic>
          <p:nvPicPr>
            <p:cNvPr id="26" name="圖片 25">
              <a:hlinkClick r:id="rId2"/>
              <a:extLst>
                <a:ext uri="{FF2B5EF4-FFF2-40B4-BE49-F238E27FC236}">
                  <a16:creationId xmlns:a16="http://schemas.microsoft.com/office/drawing/2014/main" id="{DF0BF8A3-F806-4F6F-81FC-7B3DF5077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94" y="177894"/>
              <a:ext cx="588709" cy="584775"/>
            </a:xfrm>
            <a:prstGeom prst="rect">
              <a:avLst/>
            </a:prstGeom>
          </p:spPr>
        </p:pic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5BE7D481-4455-44C3-889D-5B4D7755AD51}"/>
                </a:ext>
              </a:extLst>
            </p:cNvPr>
            <p:cNvSpPr txBox="1"/>
            <p:nvPr/>
          </p:nvSpPr>
          <p:spPr>
            <a:xfrm>
              <a:off x="1030726" y="177894"/>
              <a:ext cx="20821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000" b="1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自強國民中學</a:t>
              </a:r>
            </a:p>
            <a:p>
              <a:r>
                <a:rPr lang="en-US" altLang="zh-TW" sz="1200" dirty="0" err="1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Ziqiang</a:t>
              </a:r>
              <a:r>
                <a:rPr lang="en-US" altLang="zh-TW" sz="1200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 Junior High School</a:t>
              </a:r>
              <a:endParaRPr lang="zh-TW" altLang="en-US" sz="1200" dirty="0">
                <a:solidFill>
                  <a:schemeClr val="accent2">
                    <a:lumMod val="50000"/>
                  </a:schemeClr>
                </a:solidFill>
                <a:ea typeface="文鼎粗魏碑" panose="03000809000000000000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DED9EF0E-BD33-4EB4-8C55-F04C7DEF050C}"/>
              </a:ext>
            </a:extLst>
          </p:cNvPr>
          <p:cNvSpPr/>
          <p:nvPr/>
        </p:nvSpPr>
        <p:spPr>
          <a:xfrm>
            <a:off x="467544" y="103166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zh-TW" sz="2800" kern="100" dirty="0">
                <a:latin typeface="華康魏碑體" panose="03000709000000000000" pitchFamily="65" charset="-120"/>
                <a:ea typeface="華康魏碑體" panose="03000709000000000000" pitchFamily="65" charset="-120"/>
                <a:cs typeface="Times New Roman" panose="02020603050405020304" pitchFamily="18" charset="0"/>
              </a:rPr>
              <a:t>法則一：</a:t>
            </a:r>
            <a:r>
              <a:rPr lang="zh-TW" altLang="zh-TW" sz="2800" kern="100" dirty="0">
                <a:solidFill>
                  <a:srgbClr val="00B050"/>
                </a:solidFill>
                <a:latin typeface="華康魏碑體" panose="03000709000000000000" pitchFamily="65" charset="-120"/>
                <a:ea typeface="華康魏碑體" panose="03000709000000000000" pitchFamily="65" charset="-120"/>
                <a:cs typeface="Times New Roman" panose="02020603050405020304" pitchFamily="18" charset="0"/>
              </a:rPr>
              <a:t>器皿</a:t>
            </a:r>
            <a:r>
              <a:rPr lang="zh-TW" altLang="zh-TW" sz="2800" kern="100" dirty="0">
                <a:latin typeface="華康魏碑體" panose="03000709000000000000" pitchFamily="65" charset="-120"/>
                <a:ea typeface="華康魏碑體" panose="03000709000000000000" pitchFamily="65" charset="-120"/>
                <a:cs typeface="Times New Roman" panose="02020603050405020304" pitchFamily="18" charset="0"/>
              </a:rPr>
              <a:t>法則</a:t>
            </a:r>
          </a:p>
          <a:p>
            <a:pPr>
              <a:spcAft>
                <a:spcPts val="0"/>
              </a:spcAft>
            </a:pPr>
            <a:r>
              <a:rPr lang="zh-TW" altLang="zh-TW" sz="2800" kern="100" dirty="0">
                <a:solidFill>
                  <a:srgbClr val="C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  <a:cs typeface="Times New Roman" panose="02020603050405020304" pitchFamily="18" charset="0"/>
              </a:rPr>
              <a:t>專注自我成長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9595F1F-F97C-478B-9F91-A84899727B29}"/>
              </a:ext>
            </a:extLst>
          </p:cNvPr>
          <p:cNvSpPr/>
          <p:nvPr/>
        </p:nvSpPr>
        <p:spPr>
          <a:xfrm>
            <a:off x="467544" y="1982779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zh-TW" sz="2800" kern="100" dirty="0">
                <a:latin typeface="華康魏碑體" panose="03000709000000000000" pitchFamily="65" charset="-120"/>
                <a:ea typeface="華康魏碑體" panose="03000709000000000000" pitchFamily="65" charset="-120"/>
                <a:cs typeface="Times New Roman" panose="02020603050405020304" pitchFamily="18" charset="0"/>
              </a:rPr>
              <a:t>法則二：</a:t>
            </a:r>
            <a:r>
              <a:rPr lang="zh-TW" altLang="zh-TW" sz="2800" kern="100" dirty="0">
                <a:solidFill>
                  <a:srgbClr val="00B050"/>
                </a:solidFill>
                <a:latin typeface="華康魏碑體" panose="03000709000000000000" pitchFamily="65" charset="-120"/>
                <a:ea typeface="華康魏碑體" panose="03000709000000000000" pitchFamily="65" charset="-120"/>
                <a:cs typeface="Times New Roman" panose="02020603050405020304" pitchFamily="18" charset="0"/>
              </a:rPr>
              <a:t>重訓</a:t>
            </a:r>
            <a:r>
              <a:rPr lang="zh-TW" altLang="zh-TW" sz="2800" kern="100" dirty="0">
                <a:latin typeface="華康魏碑體" panose="03000709000000000000" pitchFamily="65" charset="-120"/>
                <a:ea typeface="華康魏碑體" panose="03000709000000000000" pitchFamily="65" charset="-120"/>
                <a:cs typeface="Times New Roman" panose="02020603050405020304" pitchFamily="18" charset="0"/>
              </a:rPr>
              <a:t>法則</a:t>
            </a:r>
          </a:p>
          <a:p>
            <a:pPr>
              <a:spcAft>
                <a:spcPts val="0"/>
              </a:spcAft>
            </a:pPr>
            <a:r>
              <a:rPr lang="zh-TW" altLang="zh-TW" sz="2800" kern="100" dirty="0">
                <a:solidFill>
                  <a:srgbClr val="C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  <a:cs typeface="Times New Roman" panose="02020603050405020304" pitchFamily="18" charset="0"/>
              </a:rPr>
              <a:t>操練到能得勝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B874B55-1C24-4371-BEF4-8E752E043BDC}"/>
              </a:ext>
            </a:extLst>
          </p:cNvPr>
          <p:cNvSpPr/>
          <p:nvPr/>
        </p:nvSpPr>
        <p:spPr>
          <a:xfrm>
            <a:off x="490889" y="293389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zh-TW" sz="2800" kern="100" dirty="0">
                <a:latin typeface="華康魏碑體" panose="03000709000000000000" pitchFamily="65" charset="-120"/>
                <a:ea typeface="華康魏碑體" panose="03000709000000000000" pitchFamily="65" charset="-120"/>
                <a:cs typeface="Times New Roman" panose="02020603050405020304" pitchFamily="18" charset="0"/>
              </a:rPr>
              <a:t>法則三：</a:t>
            </a:r>
            <a:r>
              <a:rPr lang="zh-TW" altLang="zh-TW" sz="2800" kern="100" dirty="0">
                <a:solidFill>
                  <a:srgbClr val="00B050"/>
                </a:solidFill>
                <a:latin typeface="華康魏碑體" panose="03000709000000000000" pitchFamily="65" charset="-120"/>
                <a:ea typeface="華康魏碑體" panose="03000709000000000000" pitchFamily="65" charset="-120"/>
                <a:cs typeface="Times New Roman" panose="02020603050405020304" pitchFamily="18" charset="0"/>
              </a:rPr>
              <a:t>趕鴨子</a:t>
            </a:r>
            <a:r>
              <a:rPr lang="zh-TW" altLang="zh-TW" sz="2800" kern="100" dirty="0">
                <a:latin typeface="華康魏碑體" panose="03000709000000000000" pitchFamily="65" charset="-120"/>
                <a:ea typeface="華康魏碑體" panose="03000709000000000000" pitchFamily="65" charset="-120"/>
                <a:cs typeface="Times New Roman" panose="02020603050405020304" pitchFamily="18" charset="0"/>
              </a:rPr>
              <a:t>法則</a:t>
            </a:r>
          </a:p>
          <a:p>
            <a:r>
              <a:rPr lang="zh-TW" altLang="zh-TW" sz="2800" dirty="0">
                <a:solidFill>
                  <a:srgbClr val="C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  <a:cs typeface="Times New Roman" panose="02020603050405020304" pitchFamily="18" charset="0"/>
              </a:rPr>
              <a:t>永不放棄他</a:t>
            </a:r>
            <a:endParaRPr lang="zh-TW" altLang="en-US" sz="2800" dirty="0">
              <a:solidFill>
                <a:srgbClr val="C00000"/>
              </a:solidFill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CB1AE65-C0B5-401C-B8E3-31516E7775DC}"/>
              </a:ext>
            </a:extLst>
          </p:cNvPr>
          <p:cNvSpPr txBox="1"/>
          <p:nvPr/>
        </p:nvSpPr>
        <p:spPr>
          <a:xfrm>
            <a:off x="490888" y="3896135"/>
            <a:ext cx="3649063" cy="902713"/>
          </a:xfrm>
          <a:prstGeom prst="rect">
            <a:avLst/>
          </a:prstGeom>
          <a:solidFill>
            <a:sysClr val="window" lastClr="FFFFFF"/>
          </a:solidFill>
          <a:ln w="0"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TW" sz="2800" kern="100" dirty="0">
                <a:effectLst/>
                <a:latin typeface="華康魏碑體" panose="03000709000000000000" pitchFamily="65" charset="-120"/>
                <a:ea typeface="華康魏碑體" panose="03000709000000000000" pitchFamily="65" charset="-120"/>
                <a:cs typeface="Times New Roman" panose="02020603050405020304" pitchFamily="18" charset="0"/>
              </a:rPr>
              <a:t>法則四：</a:t>
            </a:r>
            <a:r>
              <a:rPr lang="zh-TW" sz="2800" kern="100" dirty="0">
                <a:solidFill>
                  <a:srgbClr val="00B050"/>
                </a:solidFill>
                <a:effectLst/>
                <a:latin typeface="華康魏碑體" panose="03000709000000000000" pitchFamily="65" charset="-120"/>
                <a:ea typeface="華康魏碑體" panose="03000709000000000000" pitchFamily="65" charset="-120"/>
                <a:cs typeface="Times New Roman" panose="02020603050405020304" pitchFamily="18" charset="0"/>
              </a:rPr>
              <a:t>制高點</a:t>
            </a:r>
            <a:r>
              <a:rPr lang="zh-TW" sz="2800" kern="100" dirty="0">
                <a:effectLst/>
                <a:latin typeface="華康魏碑體" panose="03000709000000000000" pitchFamily="65" charset="-120"/>
                <a:ea typeface="華康魏碑體" panose="03000709000000000000" pitchFamily="65" charset="-120"/>
                <a:cs typeface="Times New Roman" panose="02020603050405020304" pitchFamily="18" charset="0"/>
              </a:rPr>
              <a:t>法則</a:t>
            </a:r>
          </a:p>
          <a:p>
            <a:pPr>
              <a:spcAft>
                <a:spcPts val="0"/>
              </a:spcAft>
            </a:pPr>
            <a:r>
              <a:rPr lang="zh-TW" sz="2800" kern="100" dirty="0">
                <a:solidFill>
                  <a:srgbClr val="C00000"/>
                </a:solidFill>
                <a:effectLst/>
                <a:latin typeface="華康魏碑體" panose="03000709000000000000" pitchFamily="65" charset="-120"/>
                <a:ea typeface="華康魏碑體" panose="03000709000000000000" pitchFamily="65" charset="-120"/>
                <a:cs typeface="Times New Roman" panose="02020603050405020304" pitchFamily="18" charset="0"/>
              </a:rPr>
              <a:t>跳離平台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ACB8533-D853-49A3-80C5-8B52A3725A4E}"/>
              </a:ext>
            </a:extLst>
          </p:cNvPr>
          <p:cNvSpPr/>
          <p:nvPr/>
        </p:nvSpPr>
        <p:spPr>
          <a:xfrm>
            <a:off x="490888" y="4871765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zh-TW" sz="2800" kern="100" dirty="0">
                <a:latin typeface="華康魏碑體" panose="03000709000000000000" pitchFamily="65" charset="-120"/>
                <a:ea typeface="華康魏碑體" panose="03000709000000000000" pitchFamily="65" charset="-120"/>
                <a:cs typeface="Times New Roman" panose="02020603050405020304" pitchFamily="18" charset="0"/>
              </a:rPr>
              <a:t>法則五：</a:t>
            </a:r>
            <a:r>
              <a:rPr lang="zh-TW" altLang="zh-TW" sz="2800" kern="100" dirty="0">
                <a:solidFill>
                  <a:srgbClr val="00B050"/>
                </a:solidFill>
                <a:latin typeface="華康魏碑體" panose="03000709000000000000" pitchFamily="65" charset="-120"/>
                <a:ea typeface="華康魏碑體" panose="03000709000000000000" pitchFamily="65" charset="-120"/>
                <a:cs typeface="Times New Roman" panose="02020603050405020304" pitchFamily="18" charset="0"/>
              </a:rPr>
              <a:t>淺水茶壺</a:t>
            </a:r>
            <a:r>
              <a:rPr lang="zh-TW" altLang="zh-TW" sz="2800" kern="100" dirty="0">
                <a:latin typeface="華康魏碑體" panose="03000709000000000000" pitchFamily="65" charset="-120"/>
                <a:ea typeface="華康魏碑體" panose="03000709000000000000" pitchFamily="65" charset="-120"/>
                <a:cs typeface="Times New Roman" panose="02020603050405020304" pitchFamily="18" charset="0"/>
              </a:rPr>
              <a:t>法則</a:t>
            </a:r>
          </a:p>
          <a:p>
            <a:pPr>
              <a:spcAft>
                <a:spcPts val="0"/>
              </a:spcAft>
            </a:pPr>
            <a:r>
              <a:rPr lang="zh-TW" altLang="zh-TW" sz="2800" kern="100" dirty="0">
                <a:solidFill>
                  <a:srgbClr val="C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  <a:cs typeface="Times New Roman" panose="02020603050405020304" pitchFamily="18" charset="0"/>
              </a:rPr>
              <a:t>沉得住氣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7A495B1-2566-44D8-A2BA-91BFC6F5709B}"/>
              </a:ext>
            </a:extLst>
          </p:cNvPr>
          <p:cNvSpPr/>
          <p:nvPr/>
        </p:nvSpPr>
        <p:spPr>
          <a:xfrm>
            <a:off x="489602" y="5787027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zh-TW" sz="2800" kern="100" dirty="0">
                <a:latin typeface="華康魏碑體" panose="03000709000000000000" pitchFamily="65" charset="-120"/>
                <a:ea typeface="華康魏碑體" panose="03000709000000000000" pitchFamily="65" charset="-120"/>
                <a:cs typeface="Times New Roman" panose="02020603050405020304" pitchFamily="18" charset="0"/>
              </a:rPr>
              <a:t>法則六：</a:t>
            </a:r>
            <a:r>
              <a:rPr lang="zh-TW" altLang="zh-TW" sz="2800" kern="100" dirty="0">
                <a:solidFill>
                  <a:srgbClr val="00B050"/>
                </a:solidFill>
                <a:latin typeface="華康魏碑體" panose="03000709000000000000" pitchFamily="65" charset="-120"/>
                <a:ea typeface="華康魏碑體" panose="03000709000000000000" pitchFamily="65" charset="-120"/>
                <a:cs typeface="Times New Roman" panose="02020603050405020304" pitchFamily="18" charset="0"/>
              </a:rPr>
              <a:t>拋接球</a:t>
            </a:r>
            <a:r>
              <a:rPr lang="zh-TW" altLang="zh-TW" sz="2800" kern="100" dirty="0">
                <a:latin typeface="華康魏碑體" panose="03000709000000000000" pitchFamily="65" charset="-120"/>
                <a:ea typeface="華康魏碑體" panose="03000709000000000000" pitchFamily="65" charset="-120"/>
                <a:cs typeface="Times New Roman" panose="02020603050405020304" pitchFamily="18" charset="0"/>
              </a:rPr>
              <a:t>法則</a:t>
            </a:r>
          </a:p>
          <a:p>
            <a:pPr>
              <a:spcAft>
                <a:spcPts val="0"/>
              </a:spcAft>
            </a:pPr>
            <a:r>
              <a:rPr lang="zh-TW" altLang="zh-TW" sz="2800" kern="100" dirty="0">
                <a:solidFill>
                  <a:srgbClr val="C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  <a:cs typeface="Times New Roman" panose="02020603050405020304" pitchFamily="18" charset="0"/>
              </a:rPr>
              <a:t>熟能生巧</a:t>
            </a:r>
          </a:p>
        </p:txBody>
      </p:sp>
    </p:spTree>
    <p:extLst>
      <p:ext uri="{BB962C8B-B14F-4D97-AF65-F5344CB8AC3E}">
        <p14:creationId xmlns:p14="http://schemas.microsoft.com/office/powerpoint/2010/main" val="188861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0" grpId="0" animBg="1"/>
      <p:bldP spid="5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AFBDE4C5-A5BC-4D99-9DC8-79B5D7308E4B}"/>
              </a:ext>
            </a:extLst>
          </p:cNvPr>
          <p:cNvSpPr/>
          <p:nvPr/>
        </p:nvSpPr>
        <p:spPr>
          <a:xfrm>
            <a:off x="0" y="-4649"/>
            <a:ext cx="9144000" cy="914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FD70EE0E-44F5-4428-B66B-4245E0458CA8}"/>
              </a:ext>
            </a:extLst>
          </p:cNvPr>
          <p:cNvGrpSpPr/>
          <p:nvPr/>
        </p:nvGrpSpPr>
        <p:grpSpPr>
          <a:xfrm>
            <a:off x="251520" y="168968"/>
            <a:ext cx="2675802" cy="584775"/>
            <a:chOff x="437094" y="177894"/>
            <a:chExt cx="2675802" cy="584775"/>
          </a:xfrm>
        </p:grpSpPr>
        <p:pic>
          <p:nvPicPr>
            <p:cNvPr id="26" name="圖片 25">
              <a:hlinkClick r:id="rId4"/>
              <a:extLst>
                <a:ext uri="{FF2B5EF4-FFF2-40B4-BE49-F238E27FC236}">
                  <a16:creationId xmlns:a16="http://schemas.microsoft.com/office/drawing/2014/main" id="{DF0BF8A3-F806-4F6F-81FC-7B3DF5077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94" y="177894"/>
              <a:ext cx="588709" cy="584775"/>
            </a:xfrm>
            <a:prstGeom prst="rect">
              <a:avLst/>
            </a:prstGeom>
          </p:spPr>
        </p:pic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5BE7D481-4455-44C3-889D-5B4D7755AD51}"/>
                </a:ext>
              </a:extLst>
            </p:cNvPr>
            <p:cNvSpPr txBox="1"/>
            <p:nvPr/>
          </p:nvSpPr>
          <p:spPr>
            <a:xfrm>
              <a:off x="1030726" y="177894"/>
              <a:ext cx="20821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000" b="1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自強國民中學</a:t>
              </a:r>
            </a:p>
            <a:p>
              <a:r>
                <a:rPr lang="en-US" altLang="zh-TW" sz="1200" dirty="0" err="1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Ziqiang</a:t>
              </a:r>
              <a:r>
                <a:rPr lang="en-US" altLang="zh-TW" sz="1200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 Junior High School</a:t>
              </a:r>
              <a:endParaRPr lang="zh-TW" altLang="en-US" sz="1200" dirty="0">
                <a:solidFill>
                  <a:schemeClr val="accent2">
                    <a:lumMod val="50000"/>
                  </a:schemeClr>
                </a:solidFill>
                <a:ea typeface="文鼎粗魏碑" panose="03000809000000000000"/>
              </a:endParaRPr>
            </a:p>
          </p:txBody>
        </p:sp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D116A325-3F1D-40CF-8CA7-1DC0BD4B91A1}"/>
              </a:ext>
            </a:extLst>
          </p:cNvPr>
          <p:cNvSpPr txBox="1"/>
          <p:nvPr/>
        </p:nvSpPr>
        <p:spPr>
          <a:xfrm>
            <a:off x="830516" y="1628800"/>
            <a:ext cx="7478038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3000809000000000000" pitchFamily="65" charset="-120"/>
                <a:ea typeface="文鼎粗魏碑" panose="03000809000000000000" pitchFamily="65" charset="-120"/>
              </a:rPr>
              <a:t>兩兩配對討論：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B75F6F5-8273-4218-97A1-B6560855CD12}"/>
              </a:ext>
            </a:extLst>
          </p:cNvPr>
          <p:cNvSpPr txBox="1"/>
          <p:nvPr/>
        </p:nvSpPr>
        <p:spPr>
          <a:xfrm>
            <a:off x="830516" y="2640695"/>
            <a:ext cx="7478038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3000809000000000000" pitchFamily="65" charset="-120"/>
                <a:ea typeface="文鼎粗魏碑" panose="03000809000000000000" pitchFamily="65" charset="-120"/>
              </a:rPr>
              <a:t>你用什麼激勵語言來鼓勵今天和你分享的夥伴？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BF34B4B-7963-4A81-AE76-4730B2DE39F9}"/>
              </a:ext>
            </a:extLst>
          </p:cNvPr>
          <p:cNvSpPr txBox="1"/>
          <p:nvPr/>
        </p:nvSpPr>
        <p:spPr>
          <a:xfrm>
            <a:off x="830516" y="4388712"/>
            <a:ext cx="7478038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3000809000000000000" pitchFamily="65" charset="-120"/>
                <a:ea typeface="文鼎粗魏碑" panose="03000809000000000000" pitchFamily="65" charset="-120"/>
              </a:rPr>
              <a:t>寫一張讚美卡</a:t>
            </a:r>
            <a:r>
              <a:rPr lang="en-US" altLang="zh-TW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TAPE</a:t>
            </a:r>
            <a:r>
              <a:rPr lang="zh-TW" alt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原則</a:t>
            </a:r>
            <a:r>
              <a:rPr lang="en-US" altLang="zh-TW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3000809000000000000" pitchFamily="65" charset="-120"/>
                <a:ea typeface="文鼎粗魏碑" panose="03000809000000000000" pitchFamily="65" charset="-120"/>
              </a:rPr>
              <a:t>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E79C4F4-FC4A-45F7-8E40-580A2B8AEFC3}"/>
              </a:ext>
            </a:extLst>
          </p:cNvPr>
          <p:cNvSpPr txBox="1"/>
          <p:nvPr/>
        </p:nvSpPr>
        <p:spPr>
          <a:xfrm>
            <a:off x="830516" y="5414079"/>
            <a:ext cx="7478038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3000809000000000000" pitchFamily="65" charset="-120"/>
                <a:ea typeface="文鼎粗魏碑" panose="03000809000000000000" pitchFamily="65" charset="-120"/>
              </a:rPr>
              <a:t>找一位夥伴讚美</a:t>
            </a:r>
            <a:r>
              <a:rPr lang="en-US" altLang="zh-TW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3000809000000000000" pitchFamily="65" charset="-120"/>
                <a:ea typeface="文鼎粗魏碑" panose="03000809000000000000" pitchFamily="65" charset="-120"/>
              </a:rPr>
              <a:t>30</a:t>
            </a:r>
            <a:r>
              <a:rPr lang="zh-TW" alt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3000809000000000000" pitchFamily="65" charset="-120"/>
                <a:ea typeface="文鼎粗魏碑" panose="03000809000000000000" pitchFamily="65" charset="-120"/>
              </a:rPr>
              <a:t>秒。</a:t>
            </a:r>
          </a:p>
        </p:txBody>
      </p:sp>
      <p:pic>
        <p:nvPicPr>
          <p:cNvPr id="11" name="Soaking   May02 (360p)">
            <a:hlinkClick r:id="" action="ppaction://media"/>
            <a:extLst>
              <a:ext uri="{FF2B5EF4-FFF2-40B4-BE49-F238E27FC236}">
                <a16:creationId xmlns:a16="http://schemas.microsoft.com/office/drawing/2014/main" id="{BF1A88EE-AC41-491B-9AF5-3729FD704C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75303"/>
            <a:ext cx="928918" cy="69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5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3500D570-2194-44CF-8283-6B382F701AC3}"/>
              </a:ext>
            </a:extLst>
          </p:cNvPr>
          <p:cNvSpPr/>
          <p:nvPr/>
        </p:nvSpPr>
        <p:spPr>
          <a:xfrm>
            <a:off x="-12504" y="-5666"/>
            <a:ext cx="2568280" cy="686366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7195CDE7-3918-4B90-859A-AF025C596755}"/>
              </a:ext>
            </a:extLst>
          </p:cNvPr>
          <p:cNvGrpSpPr/>
          <p:nvPr/>
        </p:nvGrpSpPr>
        <p:grpSpPr>
          <a:xfrm>
            <a:off x="107504" y="332656"/>
            <a:ext cx="2675802" cy="584775"/>
            <a:chOff x="437094" y="177894"/>
            <a:chExt cx="2675802" cy="584775"/>
          </a:xfrm>
        </p:grpSpPr>
        <p:pic>
          <p:nvPicPr>
            <p:cNvPr id="4" name="圖片 3">
              <a:hlinkClick r:id="rId2"/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94" y="177894"/>
              <a:ext cx="588709" cy="584775"/>
            </a:xfrm>
            <a:prstGeom prst="rect">
              <a:avLst/>
            </a:prstGeom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D70AD57E-13A1-442D-867C-DC8EB62C9578}"/>
                </a:ext>
              </a:extLst>
            </p:cNvPr>
            <p:cNvSpPr txBox="1"/>
            <p:nvPr/>
          </p:nvSpPr>
          <p:spPr>
            <a:xfrm>
              <a:off x="1030726" y="177894"/>
              <a:ext cx="20821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000" b="1" dirty="0">
                  <a:solidFill>
                    <a:schemeClr val="bg1"/>
                  </a:solidFill>
                  <a:ea typeface="文鼎粗魏碑" panose="03000809000000000000"/>
                </a:rPr>
                <a:t>自強國民中學</a:t>
              </a:r>
            </a:p>
            <a:p>
              <a:r>
                <a:rPr lang="en-US" altLang="zh-TW" sz="1200" dirty="0" err="1">
                  <a:solidFill>
                    <a:schemeClr val="bg1"/>
                  </a:solidFill>
                  <a:ea typeface="文鼎粗魏碑" panose="03000809000000000000"/>
                </a:rPr>
                <a:t>Ziqiang</a:t>
              </a:r>
              <a:r>
                <a:rPr lang="en-US" altLang="zh-TW" sz="1200" dirty="0">
                  <a:solidFill>
                    <a:schemeClr val="bg1"/>
                  </a:solidFill>
                  <a:ea typeface="文鼎粗魏碑" panose="03000809000000000000"/>
                </a:rPr>
                <a:t> Junior High School</a:t>
              </a:r>
              <a:endParaRPr lang="zh-TW" altLang="en-US" sz="1200" dirty="0">
                <a:solidFill>
                  <a:schemeClr val="bg1"/>
                </a:solidFill>
                <a:ea typeface="文鼎粗魏碑" panose="03000809000000000000"/>
              </a:endParaRPr>
            </a:p>
          </p:txBody>
        </p:sp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C25E90C0-21CB-4DBA-963D-C30410AB36D9}"/>
              </a:ext>
            </a:extLst>
          </p:cNvPr>
          <p:cNvSpPr txBox="1"/>
          <p:nvPr/>
        </p:nvSpPr>
        <p:spPr>
          <a:xfrm>
            <a:off x="2555776" y="2992606"/>
            <a:ext cx="6588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3000809000000000000" pitchFamily="65" charset="-120"/>
                <a:ea typeface="文鼎粗魏碑" panose="03000809000000000000" pitchFamily="65" charset="-120"/>
              </a:rPr>
              <a:t>三、僕人領導</a:t>
            </a:r>
            <a:endParaRPr lang="en-US" altLang="zh-TW" sz="6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魏碑" panose="03000809000000000000" pitchFamily="65" charset="-120"/>
              <a:ea typeface="文鼎粗魏碑" panose="03000809000000000000" pitchFamily="65" charset="-120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9DFCC46E-8679-4252-98B1-3B3B491A610F}"/>
              </a:ext>
            </a:extLst>
          </p:cNvPr>
          <p:cNvGrpSpPr/>
          <p:nvPr/>
        </p:nvGrpSpPr>
        <p:grpSpPr>
          <a:xfrm>
            <a:off x="-19944" y="3573016"/>
            <a:ext cx="2575720" cy="3098100"/>
            <a:chOff x="-6975" y="3429000"/>
            <a:chExt cx="2575720" cy="3024336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3296F8CC-5169-497C-BEEA-0656185F31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0228"/>
            <a:stretch/>
          </p:blipFill>
          <p:spPr>
            <a:xfrm>
              <a:off x="1" y="4437112"/>
              <a:ext cx="2568744" cy="1008112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30FC252B-1FEC-4DB0-9EB8-2FE4D40113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854" r="20292"/>
            <a:stretch/>
          </p:blipFill>
          <p:spPr>
            <a:xfrm>
              <a:off x="-6975" y="5445224"/>
              <a:ext cx="2575720" cy="1008112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37C3B406-146D-4C9B-93DB-98DE5F2D40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9708"/>
            <a:stretch/>
          </p:blipFill>
          <p:spPr>
            <a:xfrm>
              <a:off x="1276600" y="3429000"/>
              <a:ext cx="1282344" cy="1008112"/>
            </a:xfrm>
            <a:prstGeom prst="rect">
              <a:avLst/>
            </a:prstGeom>
          </p:spPr>
        </p:pic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0" y="3573015"/>
            <a:ext cx="1288006" cy="105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1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4E5F166-4523-489A-B35D-57598AACB9C1}"/>
              </a:ext>
            </a:extLst>
          </p:cNvPr>
          <p:cNvSpPr/>
          <p:nvPr/>
        </p:nvSpPr>
        <p:spPr>
          <a:xfrm>
            <a:off x="0" y="-4649"/>
            <a:ext cx="9144000" cy="914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EC322B7B-69CD-49AC-83C2-2187E51301B1}"/>
              </a:ext>
            </a:extLst>
          </p:cNvPr>
          <p:cNvGrpSpPr/>
          <p:nvPr/>
        </p:nvGrpSpPr>
        <p:grpSpPr>
          <a:xfrm>
            <a:off x="251520" y="168968"/>
            <a:ext cx="2675802" cy="584775"/>
            <a:chOff x="437094" y="177894"/>
            <a:chExt cx="2675802" cy="584775"/>
          </a:xfrm>
        </p:grpSpPr>
        <p:pic>
          <p:nvPicPr>
            <p:cNvPr id="18" name="圖片 17">
              <a:hlinkClick r:id="rId2"/>
              <a:extLst>
                <a:ext uri="{FF2B5EF4-FFF2-40B4-BE49-F238E27FC236}">
                  <a16:creationId xmlns:a16="http://schemas.microsoft.com/office/drawing/2014/main" id="{62FCB21B-2B56-4C82-9220-DDFAC0F02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94" y="177894"/>
              <a:ext cx="588709" cy="584775"/>
            </a:xfrm>
            <a:prstGeom prst="rect">
              <a:avLst/>
            </a:prstGeom>
          </p:spPr>
        </p:pic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B5AD1BC5-F437-430D-9CF2-F83DADF27AC7}"/>
                </a:ext>
              </a:extLst>
            </p:cNvPr>
            <p:cNvSpPr txBox="1"/>
            <p:nvPr/>
          </p:nvSpPr>
          <p:spPr>
            <a:xfrm>
              <a:off x="1030726" y="177894"/>
              <a:ext cx="20821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000" b="1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自強國民中學</a:t>
              </a:r>
            </a:p>
            <a:p>
              <a:r>
                <a:rPr lang="en-US" altLang="zh-TW" sz="1200" dirty="0" err="1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Ziqiang</a:t>
              </a:r>
              <a:r>
                <a:rPr lang="en-US" altLang="zh-TW" sz="1200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 Junior High School</a:t>
              </a:r>
              <a:endParaRPr lang="zh-TW" altLang="en-US" sz="1200" dirty="0">
                <a:solidFill>
                  <a:schemeClr val="accent2">
                    <a:lumMod val="50000"/>
                  </a:schemeClr>
                </a:solidFill>
                <a:ea typeface="文鼎粗魏碑" panose="03000809000000000000"/>
              </a:endParaRPr>
            </a:p>
          </p:txBody>
        </p:sp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B0B6358C-81E0-4F1C-87A0-8C812850C452}"/>
              </a:ext>
            </a:extLst>
          </p:cNvPr>
          <p:cNvGrpSpPr/>
          <p:nvPr/>
        </p:nvGrpSpPr>
        <p:grpSpPr>
          <a:xfrm>
            <a:off x="1079808" y="1556792"/>
            <a:ext cx="6984383" cy="4623297"/>
            <a:chOff x="1187781" y="1700809"/>
            <a:chExt cx="6767966" cy="4407273"/>
          </a:xfrm>
        </p:grpSpPr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08AEB533-CB36-4055-92D9-E2084E11F18B}"/>
                </a:ext>
              </a:extLst>
            </p:cNvPr>
            <p:cNvGrpSpPr/>
            <p:nvPr/>
          </p:nvGrpSpPr>
          <p:grpSpPr>
            <a:xfrm>
              <a:off x="1187781" y="1700809"/>
              <a:ext cx="6767966" cy="4407273"/>
              <a:chOff x="1151598" y="1325983"/>
              <a:chExt cx="6767966" cy="4407273"/>
            </a:xfrm>
          </p:grpSpPr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A5E8F4F7-927E-4270-BFF5-AEBFDC4F8922}"/>
                  </a:ext>
                </a:extLst>
              </p:cNvPr>
              <p:cNvSpPr/>
              <p:nvPr/>
            </p:nvSpPr>
            <p:spPr>
              <a:xfrm>
                <a:off x="3311838" y="1325983"/>
                <a:ext cx="2628000" cy="1723709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8" name="Picture 3" descr="D:\PRINCIPAL\桌面\20140509校長評鑑簡報\經營工具\卡內基溝通與人際關係02.jpg">
                <a:extLst>
                  <a:ext uri="{FF2B5EF4-FFF2-40B4-BE49-F238E27FC236}">
                    <a16:creationId xmlns:a16="http://schemas.microsoft.com/office/drawing/2014/main" id="{8CB77949-A1D6-4129-A555-B24F7FA896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39" r="14980"/>
              <a:stretch/>
            </p:blipFill>
            <p:spPr bwMode="auto">
              <a:xfrm>
                <a:off x="1151598" y="1325984"/>
                <a:ext cx="2160240" cy="29644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88CE497F-C26D-4E3E-AEC3-E5E003A43D3B}"/>
                  </a:ext>
                </a:extLst>
              </p:cNvPr>
              <p:cNvSpPr/>
              <p:nvPr/>
            </p:nvSpPr>
            <p:spPr>
              <a:xfrm>
                <a:off x="5939838" y="4290379"/>
                <a:ext cx="1979726" cy="1442875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B0939C20-87DA-4DE8-9FF7-09A9AE41562C}"/>
                  </a:ext>
                </a:extLst>
              </p:cNvPr>
              <p:cNvSpPr txBox="1"/>
              <p:nvPr/>
            </p:nvSpPr>
            <p:spPr>
              <a:xfrm>
                <a:off x="3472768" y="1587672"/>
                <a:ext cx="2304256" cy="1200329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2400" b="1" dirty="0">
                    <a:solidFill>
                      <a:schemeClr val="accent6"/>
                    </a:solidFill>
                    <a:latin typeface="標楷體" pitchFamily="65" charset="-120"/>
                    <a:ea typeface="標楷體" pitchFamily="65" charset="-120"/>
                  </a:rPr>
                  <a:t>教師教學</a:t>
                </a:r>
                <a:endParaRPr lang="en-US" altLang="zh-TW" sz="2400" b="1" dirty="0">
                  <a:solidFill>
                    <a:schemeClr val="accent6"/>
                  </a:solidFill>
                  <a:latin typeface="標楷體" pitchFamily="65" charset="-120"/>
                  <a:ea typeface="標楷體" pitchFamily="65" charset="-120"/>
                </a:endParaRPr>
              </a:p>
              <a:p>
                <a:pPr algn="ctr"/>
                <a:r>
                  <a:rPr lang="zh-TW" altLang="en-US" sz="2400" b="1" dirty="0">
                    <a:solidFill>
                      <a:schemeClr val="bg1"/>
                    </a:solidFill>
                    <a:latin typeface="標楷體" pitchFamily="65" charset="-120"/>
                    <a:ea typeface="標楷體" pitchFamily="65" charset="-120"/>
                  </a:rPr>
                  <a:t>彼得</a:t>
                </a:r>
                <a:r>
                  <a:rPr lang="en-US" altLang="zh-TW" sz="2400" b="1" dirty="0">
                    <a:solidFill>
                      <a:schemeClr val="bg1"/>
                    </a:solidFill>
                    <a:latin typeface="標楷體" pitchFamily="65" charset="-120"/>
                    <a:ea typeface="標楷體" pitchFamily="65" charset="-120"/>
                  </a:rPr>
                  <a:t>‧</a:t>
                </a:r>
                <a:r>
                  <a:rPr lang="zh-TW" altLang="en-US" sz="2400" b="1" dirty="0">
                    <a:solidFill>
                      <a:schemeClr val="bg1"/>
                    </a:solidFill>
                    <a:latin typeface="標楷體" pitchFamily="65" charset="-120"/>
                    <a:ea typeface="標楷體" pitchFamily="65" charset="-120"/>
                  </a:rPr>
                  <a:t>杜拉克</a:t>
                </a:r>
                <a:endParaRPr lang="en-US" altLang="zh-TW" sz="2400" b="1" dirty="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endParaRPr>
              </a:p>
              <a:p>
                <a:pPr algn="ctr"/>
                <a:r>
                  <a:rPr lang="zh-TW" altLang="en-US" sz="2400" b="1" dirty="0">
                    <a:solidFill>
                      <a:schemeClr val="accent6"/>
                    </a:solidFill>
                    <a:latin typeface="標楷體" pitchFamily="65" charset="-120"/>
                    <a:ea typeface="標楷體" pitchFamily="65" charset="-120"/>
                  </a:rPr>
                  <a:t>有效經營</a:t>
                </a:r>
              </a:p>
            </p:txBody>
          </p:sp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06E0478A-5EC4-4522-BF37-80E55C1288CD}"/>
                  </a:ext>
                </a:extLst>
              </p:cNvPr>
              <p:cNvSpPr txBox="1"/>
              <p:nvPr/>
            </p:nvSpPr>
            <p:spPr>
              <a:xfrm>
                <a:off x="3383454" y="3178812"/>
                <a:ext cx="2304256" cy="1026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3200" b="1" dirty="0">
                    <a:solidFill>
                      <a:schemeClr val="accent6">
                        <a:lumMod val="75000"/>
                      </a:schemeClr>
                    </a:solidFill>
                    <a:latin typeface="標楷體" pitchFamily="65" charset="-120"/>
                    <a:ea typeface="標楷體" pitchFamily="65" charset="-120"/>
                  </a:rPr>
                  <a:t>學校經營</a:t>
                </a:r>
                <a:endParaRPr lang="en-US" altLang="zh-TW" sz="3200" b="1" dirty="0">
                  <a:solidFill>
                    <a:schemeClr val="accent6">
                      <a:lumMod val="75000"/>
                    </a:schemeClr>
                  </a:solidFill>
                  <a:latin typeface="標楷體" pitchFamily="65" charset="-120"/>
                  <a:ea typeface="標楷體" pitchFamily="65" charset="-120"/>
                </a:endParaRPr>
              </a:p>
              <a:p>
                <a:pPr algn="ctr"/>
                <a:r>
                  <a:rPr lang="zh-TW" altLang="en-US" sz="3200" b="1" dirty="0">
                    <a:solidFill>
                      <a:schemeClr val="accent6">
                        <a:lumMod val="75000"/>
                      </a:schemeClr>
                    </a:solidFill>
                    <a:latin typeface="標楷體" pitchFamily="65" charset="-120"/>
                    <a:ea typeface="標楷體" pitchFamily="65" charset="-120"/>
                  </a:rPr>
                  <a:t>領導工具</a:t>
                </a:r>
              </a:p>
            </p:txBody>
          </p:sp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F55E18BA-D18C-46FB-A71E-24E0D42BB132}"/>
                  </a:ext>
                </a:extLst>
              </p:cNvPr>
              <p:cNvSpPr txBox="1"/>
              <p:nvPr/>
            </p:nvSpPr>
            <p:spPr>
              <a:xfrm>
                <a:off x="5957200" y="4433005"/>
                <a:ext cx="1945001" cy="1138773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2400" b="1" dirty="0">
                    <a:solidFill>
                      <a:schemeClr val="accent6"/>
                    </a:solidFill>
                    <a:latin typeface="標楷體" pitchFamily="65" charset="-120"/>
                    <a:ea typeface="標楷體" pitchFamily="65" charset="-120"/>
                  </a:rPr>
                  <a:t>學生學習</a:t>
                </a:r>
                <a:endParaRPr lang="en-US" altLang="zh-TW" sz="2400" b="1" dirty="0">
                  <a:solidFill>
                    <a:schemeClr val="accent6"/>
                  </a:solidFill>
                  <a:latin typeface="標楷體" pitchFamily="65" charset="-120"/>
                  <a:ea typeface="標楷體" pitchFamily="65" charset="-120"/>
                </a:endParaRPr>
              </a:p>
              <a:p>
                <a:pPr algn="ctr"/>
                <a:r>
                  <a:rPr lang="zh-TW" altLang="en-US" sz="2000" b="1" dirty="0">
                    <a:solidFill>
                      <a:schemeClr val="bg1"/>
                    </a:solidFill>
                    <a:latin typeface="標楷體" pitchFamily="65" charset="-120"/>
                    <a:ea typeface="標楷體" pitchFamily="65" charset="-120"/>
                  </a:rPr>
                  <a:t>史蒂芬</a:t>
                </a:r>
                <a:r>
                  <a:rPr lang="en-US" altLang="zh-TW" sz="2000" b="1" dirty="0">
                    <a:solidFill>
                      <a:schemeClr val="bg1"/>
                    </a:solidFill>
                    <a:latin typeface="標楷體" pitchFamily="65" charset="-120"/>
                    <a:ea typeface="標楷體" pitchFamily="65" charset="-120"/>
                  </a:rPr>
                  <a:t>‧</a:t>
                </a:r>
                <a:r>
                  <a:rPr lang="zh-TW" altLang="en-US" sz="2000" b="1" dirty="0">
                    <a:solidFill>
                      <a:schemeClr val="bg1"/>
                    </a:solidFill>
                    <a:latin typeface="標楷體" pitchFamily="65" charset="-120"/>
                    <a:ea typeface="標楷體" pitchFamily="65" charset="-120"/>
                  </a:rPr>
                  <a:t>柯維</a:t>
                </a:r>
                <a:endParaRPr lang="en-US" altLang="zh-TW" sz="2000" b="1" dirty="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endParaRPr>
              </a:p>
              <a:p>
                <a:pPr algn="ctr"/>
                <a:r>
                  <a:rPr lang="zh-TW" altLang="en-US" sz="2400" b="1" dirty="0">
                    <a:solidFill>
                      <a:schemeClr val="accent6"/>
                    </a:solidFill>
                    <a:latin typeface="標楷體" pitchFamily="65" charset="-120"/>
                    <a:ea typeface="標楷體" pitchFamily="65" charset="-120"/>
                  </a:rPr>
                  <a:t>七個習慣</a:t>
                </a:r>
              </a:p>
            </p:txBody>
          </p:sp>
          <p:grpSp>
            <p:nvGrpSpPr>
              <p:cNvPr id="22" name="群組 21">
                <a:extLst>
                  <a:ext uri="{FF2B5EF4-FFF2-40B4-BE49-F238E27FC236}">
                    <a16:creationId xmlns:a16="http://schemas.microsoft.com/office/drawing/2014/main" id="{75AAF434-4756-48D9-8C80-DE9C3E0B0FCB}"/>
                  </a:ext>
                </a:extLst>
              </p:cNvPr>
              <p:cNvGrpSpPr/>
              <p:nvPr/>
            </p:nvGrpSpPr>
            <p:grpSpPr>
              <a:xfrm>
                <a:off x="1165042" y="4290386"/>
                <a:ext cx="2146796" cy="1442870"/>
                <a:chOff x="1207318" y="4964645"/>
                <a:chExt cx="2628000" cy="1728000"/>
              </a:xfrm>
            </p:grpSpPr>
            <p:sp>
              <p:nvSpPr>
                <p:cNvPr id="23" name="矩形 22">
                  <a:extLst>
                    <a:ext uri="{FF2B5EF4-FFF2-40B4-BE49-F238E27FC236}">
                      <a16:creationId xmlns:a16="http://schemas.microsoft.com/office/drawing/2014/main" id="{689266D9-A8BC-4C08-AE92-CB25315CA73D}"/>
                    </a:ext>
                  </a:extLst>
                </p:cNvPr>
                <p:cNvSpPr/>
                <p:nvPr/>
              </p:nvSpPr>
              <p:spPr>
                <a:xfrm>
                  <a:off x="1207318" y="4964645"/>
                  <a:ext cx="2628000" cy="1728000"/>
                </a:xfrm>
                <a:prstGeom prst="rect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4" name="文字方塊 23">
                  <a:extLst>
                    <a:ext uri="{FF2B5EF4-FFF2-40B4-BE49-F238E27FC236}">
                      <a16:creationId xmlns:a16="http://schemas.microsoft.com/office/drawing/2014/main" id="{074C3A1A-C216-481F-9ED1-0574E3990B39}"/>
                    </a:ext>
                  </a:extLst>
                </p:cNvPr>
                <p:cNvSpPr txBox="1"/>
                <p:nvPr/>
              </p:nvSpPr>
              <p:spPr>
                <a:xfrm>
                  <a:off x="1280026" y="5098588"/>
                  <a:ext cx="2466128" cy="14375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TW" altLang="en-US" sz="2400" b="1" dirty="0">
                      <a:solidFill>
                        <a:schemeClr val="accent6"/>
                      </a:solidFill>
                      <a:latin typeface="標楷體" pitchFamily="65" charset="-120"/>
                      <a:ea typeface="標楷體" pitchFamily="65" charset="-120"/>
                    </a:rPr>
                    <a:t>家長溝通</a:t>
                  </a:r>
                  <a:endParaRPr lang="en-US" altLang="zh-TW" sz="2400" b="1" dirty="0">
                    <a:solidFill>
                      <a:schemeClr val="accent6"/>
                    </a:solidFill>
                    <a:latin typeface="標楷體" pitchFamily="65" charset="-120"/>
                    <a:ea typeface="標楷體" pitchFamily="65" charset="-120"/>
                  </a:endParaRPr>
                </a:p>
                <a:p>
                  <a:pPr algn="ctr"/>
                  <a:r>
                    <a:rPr lang="zh-TW" altLang="en-US" sz="2400" b="1" dirty="0">
                      <a:solidFill>
                        <a:schemeClr val="bg1"/>
                      </a:solidFill>
                      <a:latin typeface="標楷體" pitchFamily="65" charset="-120"/>
                      <a:ea typeface="標楷體" pitchFamily="65" charset="-120"/>
                    </a:rPr>
                    <a:t>戴爾</a:t>
                  </a:r>
                  <a:r>
                    <a:rPr lang="en-US" altLang="zh-TW" sz="2400" b="1" dirty="0">
                      <a:solidFill>
                        <a:schemeClr val="bg1"/>
                      </a:solidFill>
                      <a:latin typeface="標楷體" pitchFamily="65" charset="-120"/>
                      <a:ea typeface="標楷體" pitchFamily="65" charset="-120"/>
                    </a:rPr>
                    <a:t>‧</a:t>
                  </a:r>
                  <a:r>
                    <a:rPr lang="zh-TW" altLang="en-US" sz="2400" b="1" dirty="0">
                      <a:solidFill>
                        <a:schemeClr val="bg1"/>
                      </a:solidFill>
                      <a:latin typeface="標楷體" pitchFamily="65" charset="-120"/>
                      <a:ea typeface="標楷體" pitchFamily="65" charset="-120"/>
                    </a:rPr>
                    <a:t>卡內基</a:t>
                  </a:r>
                  <a:endParaRPr lang="en-US" altLang="zh-TW" sz="2400" b="1" dirty="0">
                    <a:solidFill>
                      <a:schemeClr val="bg1"/>
                    </a:solidFill>
                    <a:latin typeface="標楷體" pitchFamily="65" charset="-120"/>
                    <a:ea typeface="標楷體" pitchFamily="65" charset="-120"/>
                  </a:endParaRPr>
                </a:p>
                <a:p>
                  <a:pPr algn="ctr"/>
                  <a:r>
                    <a:rPr lang="zh-TW" altLang="en-US" sz="2400" b="1" dirty="0">
                      <a:solidFill>
                        <a:schemeClr val="accent6"/>
                      </a:solidFill>
                      <a:latin typeface="標楷體" pitchFamily="65" charset="-120"/>
                      <a:ea typeface="標楷體" pitchFamily="65" charset="-120"/>
                    </a:rPr>
                    <a:t>激勵領導</a:t>
                  </a:r>
                </a:p>
              </p:txBody>
            </p:sp>
          </p:grp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002276E9-ACC2-4935-8FC1-A9C5F805FC1A}"/>
                  </a:ext>
                </a:extLst>
              </p:cNvPr>
              <p:cNvSpPr/>
              <p:nvPr/>
            </p:nvSpPr>
            <p:spPr>
              <a:xfrm>
                <a:off x="3310896" y="4290386"/>
                <a:ext cx="2620221" cy="1442866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17" name="Picture 2" descr="D:\PRINCIPAL\桌面\20140509校長評鑑簡報\經營工具\與成功有約02.jpg">
                <a:extLst>
                  <a:ext uri="{FF2B5EF4-FFF2-40B4-BE49-F238E27FC236}">
                    <a16:creationId xmlns:a16="http://schemas.microsoft.com/office/drawing/2014/main" id="{4ACF0E26-00EF-41C3-BE15-EFF436C934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7878" y="4290386"/>
                <a:ext cx="1174036" cy="14428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C37E3A9D-80CA-4C27-B387-741BA7723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4137" y="1700809"/>
              <a:ext cx="1979726" cy="2964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808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0B08C4A-F4E2-44BF-A019-A0E919E92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4549" y="1988840"/>
            <a:ext cx="1518126" cy="258741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4E5F166-4523-489A-B35D-57598AACB9C1}"/>
              </a:ext>
            </a:extLst>
          </p:cNvPr>
          <p:cNvSpPr/>
          <p:nvPr/>
        </p:nvSpPr>
        <p:spPr>
          <a:xfrm>
            <a:off x="0" y="-4649"/>
            <a:ext cx="9144000" cy="914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EC322B7B-69CD-49AC-83C2-2187E51301B1}"/>
              </a:ext>
            </a:extLst>
          </p:cNvPr>
          <p:cNvGrpSpPr/>
          <p:nvPr/>
        </p:nvGrpSpPr>
        <p:grpSpPr>
          <a:xfrm>
            <a:off x="251520" y="168968"/>
            <a:ext cx="2675802" cy="584775"/>
            <a:chOff x="437094" y="177894"/>
            <a:chExt cx="2675802" cy="584775"/>
          </a:xfrm>
        </p:grpSpPr>
        <p:pic>
          <p:nvPicPr>
            <p:cNvPr id="18" name="圖片 17">
              <a:hlinkClick r:id="rId3"/>
              <a:extLst>
                <a:ext uri="{FF2B5EF4-FFF2-40B4-BE49-F238E27FC236}">
                  <a16:creationId xmlns:a16="http://schemas.microsoft.com/office/drawing/2014/main" id="{62FCB21B-2B56-4C82-9220-DDFAC0F02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94" y="177894"/>
              <a:ext cx="588709" cy="584775"/>
            </a:xfrm>
            <a:prstGeom prst="rect">
              <a:avLst/>
            </a:prstGeom>
          </p:spPr>
        </p:pic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B5AD1BC5-F437-430D-9CF2-F83DADF27AC7}"/>
                </a:ext>
              </a:extLst>
            </p:cNvPr>
            <p:cNvSpPr txBox="1"/>
            <p:nvPr/>
          </p:nvSpPr>
          <p:spPr>
            <a:xfrm>
              <a:off x="1030726" y="177894"/>
              <a:ext cx="20821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000" b="1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自強國民中學</a:t>
              </a:r>
            </a:p>
            <a:p>
              <a:r>
                <a:rPr lang="en-US" altLang="zh-TW" sz="1200" dirty="0" err="1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Ziqiang</a:t>
              </a:r>
              <a:r>
                <a:rPr lang="en-US" altLang="zh-TW" sz="1200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 Junior High School</a:t>
              </a:r>
              <a:endParaRPr lang="zh-TW" altLang="en-US" sz="1200" dirty="0">
                <a:solidFill>
                  <a:schemeClr val="accent2">
                    <a:lumMod val="50000"/>
                  </a:schemeClr>
                </a:solidFill>
                <a:ea typeface="文鼎粗魏碑" panose="03000809000000000000"/>
              </a:endParaRPr>
            </a:p>
          </p:txBody>
        </p:sp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FC59E147-B376-4A03-90F5-F93A4D683344}"/>
              </a:ext>
            </a:extLst>
          </p:cNvPr>
          <p:cNvSpPr txBox="1"/>
          <p:nvPr/>
        </p:nvSpPr>
        <p:spPr>
          <a:xfrm>
            <a:off x="4355976" y="3282547"/>
            <a:ext cx="3780928" cy="342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accent3">
                    <a:lumMod val="75000"/>
                  </a:schemeClr>
                </a:solidFill>
              </a:rPr>
              <a:t>0919-980920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zh-TW" sz="1400" b="1" dirty="0">
              <a:solidFill>
                <a:srgbClr val="4F6228"/>
              </a:solidFill>
              <a:hlinkClick r:id="rId5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sz="2400" b="1" dirty="0">
                <a:solidFill>
                  <a:srgbClr val="4F6228"/>
                </a:solidFill>
                <a:ea typeface="標楷體" pitchFamily="65" charset="-12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principal@kimo.com</a:t>
            </a:r>
            <a:endParaRPr lang="en-US" altLang="zh-TW" sz="2400" b="1" dirty="0">
              <a:solidFill>
                <a:srgbClr val="4F6228"/>
              </a:solidFill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zh-TW" sz="1400" b="1" dirty="0">
              <a:solidFill>
                <a:srgbClr val="4F6228"/>
              </a:solidFill>
              <a:ea typeface="標楷體" pitchFamily="65" charset="-120"/>
            </a:endParaRPr>
          </a:p>
          <a:p>
            <a:pPr>
              <a:lnSpc>
                <a:spcPct val="90000"/>
              </a:lnSpc>
              <a:buNone/>
            </a:pPr>
            <a:r>
              <a:rPr lang="en-US" altLang="zh-TW" sz="2400" b="1" dirty="0">
                <a:solidFill>
                  <a:srgbClr val="002060"/>
                </a:solidFill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https://www.facebook.com/peter.jiann/</a:t>
            </a:r>
            <a:endParaRPr lang="en-US" altLang="zh-TW" sz="2400" b="1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n-US" altLang="zh-TW" sz="2400" b="1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</a:pPr>
            <a:r>
              <a:rPr lang="zh-TW" altLang="en-US" b="1" u="sng" dirty="0">
                <a:hlinkClick r:id="rId7" tooltip="前往檔案分享"/>
              </a:rPr>
              <a:t>校長的檔案分享</a:t>
            </a:r>
            <a:endParaRPr lang="en-US" altLang="zh-TW" b="1" u="sng" dirty="0"/>
          </a:p>
          <a:p>
            <a:pPr>
              <a:lnSpc>
                <a:spcPct val="90000"/>
              </a:lnSpc>
            </a:pPr>
            <a:r>
              <a:rPr lang="en-US" altLang="zh-TW" sz="2400" b="1" dirty="0">
                <a:solidFill>
                  <a:srgbClr val="002060"/>
                </a:solidFill>
                <a:hlinkClick r:id="rId8"/>
              </a:rPr>
              <a:t>https://drive.google.com/drive/folders/1HklhMCaTUqOu6L9TXya3PW2eORgH_4QK</a:t>
            </a:r>
            <a:endParaRPr lang="en-US" altLang="zh-TW" sz="2400" b="1" dirty="0">
              <a:solidFill>
                <a:srgbClr val="002060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26A411E-C850-46A2-BD2E-6212ABA51286}"/>
              </a:ext>
            </a:extLst>
          </p:cNvPr>
          <p:cNvSpPr txBox="1"/>
          <p:nvPr/>
        </p:nvSpPr>
        <p:spPr>
          <a:xfrm>
            <a:off x="4355976" y="1707722"/>
            <a:ext cx="23762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敬請指導！</a:t>
            </a:r>
          </a:p>
        </p:txBody>
      </p:sp>
      <p:pic>
        <p:nvPicPr>
          <p:cNvPr id="5" name="Picture 2" descr="C:\Users\user\Downloads\200731112103.jpg">
            <a:extLst>
              <a:ext uri="{FF2B5EF4-FFF2-40B4-BE49-F238E27FC236}">
                <a16:creationId xmlns:a16="http://schemas.microsoft.com/office/drawing/2014/main" id="{9F50D597-AD47-4453-A2FD-F412B8727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50" y="961965"/>
            <a:ext cx="2784175" cy="278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75C1641-F00A-49DC-B2BF-58559C8579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59" y="3723890"/>
            <a:ext cx="2645956" cy="264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4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4E5F166-4523-489A-B35D-57598AACB9C1}"/>
              </a:ext>
            </a:extLst>
          </p:cNvPr>
          <p:cNvSpPr/>
          <p:nvPr/>
        </p:nvSpPr>
        <p:spPr>
          <a:xfrm>
            <a:off x="0" y="-4649"/>
            <a:ext cx="9144000" cy="914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EC322B7B-69CD-49AC-83C2-2187E51301B1}"/>
              </a:ext>
            </a:extLst>
          </p:cNvPr>
          <p:cNvGrpSpPr/>
          <p:nvPr/>
        </p:nvGrpSpPr>
        <p:grpSpPr>
          <a:xfrm>
            <a:off x="251520" y="168968"/>
            <a:ext cx="2675802" cy="584775"/>
            <a:chOff x="437094" y="177894"/>
            <a:chExt cx="2675802" cy="584775"/>
          </a:xfrm>
        </p:grpSpPr>
        <p:pic>
          <p:nvPicPr>
            <p:cNvPr id="18" name="圖片 17">
              <a:hlinkClick r:id="rId2"/>
              <a:extLst>
                <a:ext uri="{FF2B5EF4-FFF2-40B4-BE49-F238E27FC236}">
                  <a16:creationId xmlns:a16="http://schemas.microsoft.com/office/drawing/2014/main" id="{62FCB21B-2B56-4C82-9220-DDFAC0F02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94" y="177894"/>
              <a:ext cx="588709" cy="584775"/>
            </a:xfrm>
            <a:prstGeom prst="rect">
              <a:avLst/>
            </a:prstGeom>
          </p:spPr>
        </p:pic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B5AD1BC5-F437-430D-9CF2-F83DADF27AC7}"/>
                </a:ext>
              </a:extLst>
            </p:cNvPr>
            <p:cNvSpPr txBox="1"/>
            <p:nvPr/>
          </p:nvSpPr>
          <p:spPr>
            <a:xfrm>
              <a:off x="1030726" y="177894"/>
              <a:ext cx="20821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000" b="1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自強國民中學</a:t>
              </a:r>
            </a:p>
            <a:p>
              <a:r>
                <a:rPr lang="en-US" altLang="zh-TW" sz="1200" dirty="0" err="1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Ziqiang</a:t>
              </a:r>
              <a:r>
                <a:rPr lang="en-US" altLang="zh-TW" sz="1200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 Junior High School</a:t>
              </a:r>
              <a:endParaRPr lang="zh-TW" altLang="en-US" sz="1200" dirty="0">
                <a:solidFill>
                  <a:schemeClr val="accent2">
                    <a:lumMod val="50000"/>
                  </a:schemeClr>
                </a:solidFill>
                <a:ea typeface="文鼎粗魏碑" panose="03000809000000000000"/>
              </a:endParaRPr>
            </a:p>
          </p:txBody>
        </p: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78D69830-FE45-4BFC-A0FC-015269F68BCF}"/>
              </a:ext>
            </a:extLst>
          </p:cNvPr>
          <p:cNvSpPr txBox="1"/>
          <p:nvPr/>
        </p:nvSpPr>
        <p:spPr>
          <a:xfrm>
            <a:off x="594433" y="1844824"/>
            <a:ext cx="831641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schemeClr val="accent6">
                    <a:lumMod val="50000"/>
                  </a:schemeClr>
                </a:solidFill>
                <a:ea typeface="文鼎粗魏碑" panose="03000809000000000000"/>
              </a:rPr>
              <a:t>學歷 </a:t>
            </a:r>
            <a:r>
              <a:rPr lang="en-US" altLang="zh-TW" sz="2000" b="1" dirty="0">
                <a:solidFill>
                  <a:schemeClr val="accent6">
                    <a:lumMod val="50000"/>
                  </a:schemeClr>
                </a:solidFill>
                <a:ea typeface="文鼎粗魏碑" panose="03000809000000000000"/>
              </a:rPr>
              <a:t>/</a:t>
            </a:r>
          </a:p>
          <a:p>
            <a:r>
              <a:rPr lang="zh-TW" altLang="en-US" sz="2000" b="1" dirty="0">
                <a:solidFill>
                  <a:srgbClr val="4F6228"/>
                </a:solidFill>
                <a:ea typeface="文鼎粗魏碑" panose="03000809000000000000"/>
              </a:rPr>
              <a:t>國立臺灣師範大學化學系畢業（</a:t>
            </a:r>
            <a:r>
              <a:rPr lang="en-US" altLang="zh-TW" sz="2000" b="1" dirty="0">
                <a:solidFill>
                  <a:srgbClr val="4F6228"/>
                </a:solidFill>
                <a:ea typeface="文鼎粗魏碑" panose="03000809000000000000"/>
              </a:rPr>
              <a:t>40</a:t>
            </a:r>
            <a:r>
              <a:rPr lang="zh-TW" altLang="en-US" sz="2000" b="1" dirty="0">
                <a:solidFill>
                  <a:srgbClr val="4F6228"/>
                </a:solidFill>
                <a:ea typeface="文鼎粗魏碑" panose="03000809000000000000"/>
              </a:rPr>
              <a:t>學分班）</a:t>
            </a:r>
          </a:p>
          <a:p>
            <a:r>
              <a:rPr lang="zh-TW" altLang="en-US" sz="2000" b="1" dirty="0">
                <a:solidFill>
                  <a:srgbClr val="4F6228"/>
                </a:solidFill>
                <a:ea typeface="文鼎粗魏碑" panose="03000809000000000000"/>
              </a:rPr>
              <a:t>國立臺灣師範大學教育行政碩士班被退學</a:t>
            </a:r>
          </a:p>
          <a:p>
            <a:endParaRPr lang="en-US" altLang="zh-TW" sz="2000" b="1" dirty="0">
              <a:solidFill>
                <a:srgbClr val="4F6228"/>
              </a:solidFill>
              <a:ea typeface="文鼎粗魏碑" panose="03000809000000000000"/>
            </a:endParaRPr>
          </a:p>
          <a:p>
            <a:r>
              <a:rPr lang="zh-TW" altLang="en-US" sz="2000" b="1" dirty="0">
                <a:solidFill>
                  <a:schemeClr val="accent6">
                    <a:lumMod val="50000"/>
                  </a:schemeClr>
                </a:solidFill>
                <a:ea typeface="文鼎粗魏碑" panose="03000809000000000000"/>
              </a:rPr>
              <a:t>經歷 </a:t>
            </a:r>
            <a:r>
              <a:rPr lang="en-US" altLang="zh-TW" sz="2000" b="1" dirty="0">
                <a:solidFill>
                  <a:schemeClr val="accent6">
                    <a:lumMod val="50000"/>
                  </a:schemeClr>
                </a:solidFill>
                <a:ea typeface="文鼎粗魏碑" panose="03000809000000000000"/>
              </a:rPr>
              <a:t>/</a:t>
            </a:r>
            <a:endParaRPr lang="zh-TW" altLang="en-US" sz="2000" b="1" dirty="0">
              <a:solidFill>
                <a:schemeClr val="accent6">
                  <a:lumMod val="50000"/>
                </a:schemeClr>
              </a:solidFill>
              <a:ea typeface="文鼎粗魏碑" panose="03000809000000000000"/>
            </a:endParaRPr>
          </a:p>
          <a:p>
            <a:r>
              <a:rPr lang="en-US" altLang="zh-TW" sz="2000" b="1" dirty="0">
                <a:solidFill>
                  <a:srgbClr val="4F6228"/>
                </a:solidFill>
                <a:ea typeface="文鼎粗魏碑" panose="03000809000000000000"/>
              </a:rPr>
              <a:t>1983.08.01</a:t>
            </a:r>
            <a:r>
              <a:rPr lang="zh-TW" altLang="en-US" sz="2000" b="1" dirty="0">
                <a:solidFill>
                  <a:srgbClr val="4F6228"/>
                </a:solidFill>
                <a:ea typeface="文鼎粗魏碑" panose="03000809000000000000"/>
              </a:rPr>
              <a:t>  </a:t>
            </a:r>
            <a:r>
              <a:rPr lang="zh-TW" altLang="en-US" sz="2000" dirty="0">
                <a:solidFill>
                  <a:srgbClr val="4F6228"/>
                </a:solidFill>
                <a:ea typeface="文鼎粗魏碑" panose="03000809000000000000"/>
              </a:rPr>
              <a:t>初任</a:t>
            </a:r>
            <a:r>
              <a:rPr lang="zh-TW" altLang="en-US" sz="2000" b="1" dirty="0">
                <a:solidFill>
                  <a:srgbClr val="4F6228"/>
                </a:solidFill>
                <a:ea typeface="文鼎粗魏碑" panose="03000809000000000000"/>
              </a:rPr>
              <a:t>福和國中教師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ea typeface="文鼎粗魏碑" panose="03000809000000000000"/>
              </a:rPr>
              <a:t>（導師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ea typeface="文鼎粗魏碑" panose="03000809000000000000"/>
              </a:rPr>
              <a:t>12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ea typeface="文鼎粗魏碑" panose="03000809000000000000"/>
              </a:rPr>
              <a:t>年；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ea typeface="文鼎粗魏碑" panose="03000809000000000000"/>
              </a:rPr>
              <a:t>1994-1995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ea typeface="文鼎粗魏碑" panose="03000809000000000000"/>
              </a:rPr>
              <a:t>曾任資優班導師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ea typeface="文鼎粗魏碑" panose="03000809000000000000"/>
              </a:rPr>
              <a:t>2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ea typeface="文鼎粗魏碑" panose="03000809000000000000"/>
              </a:rPr>
              <a:t>年）</a:t>
            </a:r>
          </a:p>
          <a:p>
            <a:r>
              <a:rPr lang="en-US" altLang="zh-TW" sz="2000" b="1" dirty="0">
                <a:solidFill>
                  <a:srgbClr val="4F6228"/>
                </a:solidFill>
                <a:ea typeface="文鼎粗魏碑" panose="03000809000000000000"/>
              </a:rPr>
              <a:t>1995.08.01</a:t>
            </a:r>
            <a:r>
              <a:rPr lang="zh-TW" altLang="en-US" sz="2000" b="1" dirty="0">
                <a:solidFill>
                  <a:srgbClr val="4F6228"/>
                </a:solidFill>
                <a:ea typeface="文鼎粗魏碑" panose="03000809000000000000"/>
              </a:rPr>
              <a:t>  </a:t>
            </a:r>
            <a:r>
              <a:rPr lang="zh-TW" altLang="en-US" sz="2000" dirty="0">
                <a:solidFill>
                  <a:srgbClr val="4F6228"/>
                </a:solidFill>
                <a:ea typeface="文鼎粗魏碑" panose="03000809000000000000"/>
              </a:rPr>
              <a:t>初任</a:t>
            </a:r>
            <a:r>
              <a:rPr lang="zh-TW" altLang="en-US" sz="2000" b="1" dirty="0">
                <a:solidFill>
                  <a:srgbClr val="4F6228"/>
                </a:solidFill>
                <a:ea typeface="文鼎粗魏碑" panose="03000809000000000000"/>
              </a:rPr>
              <a:t>柑園國中總務主任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ea typeface="文鼎粗魏碑" panose="03000809000000000000"/>
              </a:rPr>
              <a:t>（總務主任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ea typeface="文鼎粗魏碑" panose="03000809000000000000"/>
              </a:rPr>
              <a:t>1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ea typeface="文鼎粗魏碑" panose="03000809000000000000"/>
              </a:rPr>
              <a:t>年；教務主任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ea typeface="文鼎粗魏碑" panose="03000809000000000000"/>
              </a:rPr>
              <a:t>2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ea typeface="文鼎粗魏碑" panose="03000809000000000000"/>
              </a:rPr>
              <a:t>年）</a:t>
            </a:r>
          </a:p>
          <a:p>
            <a:r>
              <a:rPr lang="en-US" altLang="zh-TW" sz="2000" b="1" dirty="0">
                <a:solidFill>
                  <a:srgbClr val="4F6228"/>
                </a:solidFill>
                <a:ea typeface="文鼎粗魏碑" panose="03000809000000000000"/>
              </a:rPr>
              <a:t>1998.08.01</a:t>
            </a:r>
            <a:r>
              <a:rPr lang="zh-TW" altLang="en-US" sz="2000" b="1" dirty="0">
                <a:solidFill>
                  <a:srgbClr val="4F6228"/>
                </a:solidFill>
                <a:ea typeface="文鼎粗魏碑" panose="03000809000000000000"/>
              </a:rPr>
              <a:t>  </a:t>
            </a:r>
            <a:r>
              <a:rPr lang="zh-TW" altLang="en-US" sz="2000" dirty="0">
                <a:solidFill>
                  <a:srgbClr val="4F6228"/>
                </a:solidFill>
                <a:ea typeface="文鼎粗魏碑" panose="03000809000000000000"/>
              </a:rPr>
              <a:t>轉任</a:t>
            </a:r>
            <a:r>
              <a:rPr lang="zh-TW" altLang="en-US" sz="2000" b="1" dirty="0">
                <a:solidFill>
                  <a:srgbClr val="4F6228"/>
                </a:solidFill>
                <a:ea typeface="文鼎粗魏碑" panose="03000809000000000000"/>
              </a:rPr>
              <a:t>福和國中總主任暨教務主任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ea typeface="文鼎粗魏碑" panose="03000809000000000000"/>
              </a:rPr>
              <a:t>（總務主任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ea typeface="文鼎粗魏碑" panose="03000809000000000000"/>
              </a:rPr>
              <a:t>3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ea typeface="文鼎粗魏碑" panose="03000809000000000000"/>
              </a:rPr>
              <a:t>年；教務主任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ea typeface="文鼎粗魏碑" panose="03000809000000000000"/>
              </a:rPr>
              <a:t>4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ea typeface="文鼎粗魏碑" panose="03000809000000000000"/>
              </a:rPr>
              <a:t>年）</a:t>
            </a:r>
          </a:p>
          <a:p>
            <a:r>
              <a:rPr lang="en-US" altLang="zh-TW" sz="2000" b="1" dirty="0">
                <a:solidFill>
                  <a:srgbClr val="4F6228"/>
                </a:solidFill>
                <a:ea typeface="文鼎粗魏碑" panose="03000809000000000000"/>
              </a:rPr>
              <a:t>2005.08.01</a:t>
            </a:r>
            <a:r>
              <a:rPr lang="zh-TW" altLang="en-US" sz="2000" b="1" dirty="0">
                <a:solidFill>
                  <a:srgbClr val="4F6228"/>
                </a:solidFill>
                <a:ea typeface="文鼎粗魏碑" panose="03000809000000000000"/>
              </a:rPr>
              <a:t>  </a:t>
            </a:r>
            <a:r>
              <a:rPr lang="zh-TW" altLang="en-US" sz="2000" dirty="0">
                <a:solidFill>
                  <a:srgbClr val="4F6228"/>
                </a:solidFill>
                <a:ea typeface="文鼎粗魏碑" panose="03000809000000000000"/>
              </a:rPr>
              <a:t>轉任</a:t>
            </a:r>
            <a:r>
              <a:rPr lang="zh-TW" altLang="en-US" sz="2000" b="1" dirty="0">
                <a:solidFill>
                  <a:srgbClr val="4F6228"/>
                </a:solidFill>
                <a:ea typeface="文鼎粗魏碑" panose="03000809000000000000"/>
              </a:rPr>
              <a:t>竹圍國中學務主任</a:t>
            </a:r>
            <a:r>
              <a:rPr lang="zh-TW" altLang="en-US" sz="2000" dirty="0">
                <a:solidFill>
                  <a:schemeClr val="accent6">
                    <a:lumMod val="50000"/>
                  </a:schemeClr>
                </a:solidFill>
                <a:ea typeface="文鼎粗魏碑" panose="03000809000000000000"/>
              </a:rPr>
              <a:t>（學務主任</a:t>
            </a:r>
            <a:r>
              <a:rPr lang="en-US" altLang="zh-TW" sz="2000" dirty="0">
                <a:solidFill>
                  <a:schemeClr val="accent6">
                    <a:lumMod val="50000"/>
                  </a:schemeClr>
                </a:solidFill>
                <a:ea typeface="文鼎粗魏碑" panose="03000809000000000000"/>
              </a:rPr>
              <a:t>1</a:t>
            </a:r>
            <a:r>
              <a:rPr lang="zh-TW" altLang="en-US" sz="2000" dirty="0">
                <a:solidFill>
                  <a:schemeClr val="accent6">
                    <a:lumMod val="50000"/>
                  </a:schemeClr>
                </a:solidFill>
                <a:ea typeface="文鼎粗魏碑" panose="03000809000000000000"/>
              </a:rPr>
              <a:t>年）</a:t>
            </a:r>
            <a:endParaRPr lang="zh-TW" altLang="en-US" sz="2000" b="1" dirty="0">
              <a:solidFill>
                <a:srgbClr val="4F6228"/>
              </a:solidFill>
              <a:ea typeface="文鼎粗魏碑" panose="03000809000000000000"/>
            </a:endParaRPr>
          </a:p>
          <a:p>
            <a:r>
              <a:rPr lang="en-US" altLang="zh-TW" sz="2000" b="1" dirty="0">
                <a:solidFill>
                  <a:srgbClr val="4F6228"/>
                </a:solidFill>
                <a:ea typeface="文鼎粗魏碑" panose="03000809000000000000"/>
              </a:rPr>
              <a:t>2006.08.01-2012.07.31(6</a:t>
            </a:r>
            <a:r>
              <a:rPr lang="zh-TW" altLang="en-US" sz="2000" b="1" dirty="0">
                <a:solidFill>
                  <a:srgbClr val="4F6228"/>
                </a:solidFill>
                <a:ea typeface="文鼎粗魏碑" panose="03000809000000000000"/>
              </a:rPr>
              <a:t>年</a:t>
            </a:r>
            <a:r>
              <a:rPr lang="en-US" altLang="zh-TW" sz="2000" b="1" dirty="0">
                <a:solidFill>
                  <a:srgbClr val="4F6228"/>
                </a:solidFill>
                <a:ea typeface="文鼎粗魏碑" panose="03000809000000000000"/>
              </a:rPr>
              <a:t>)</a:t>
            </a:r>
            <a:r>
              <a:rPr lang="zh-TW" altLang="en-US" sz="2000" b="1" dirty="0">
                <a:solidFill>
                  <a:srgbClr val="4F6228"/>
                </a:solidFill>
                <a:ea typeface="文鼎粗魏碑" panose="03000809000000000000"/>
              </a:rPr>
              <a:t>  </a:t>
            </a:r>
            <a:r>
              <a:rPr lang="zh-TW" altLang="en-US" sz="2000" dirty="0">
                <a:solidFill>
                  <a:srgbClr val="4F6228"/>
                </a:solidFill>
                <a:ea typeface="文鼎粗魏碑" panose="03000809000000000000"/>
              </a:rPr>
              <a:t>初任</a:t>
            </a:r>
            <a:r>
              <a:rPr lang="zh-TW" altLang="en-US" sz="2000" b="1" dirty="0">
                <a:solidFill>
                  <a:srgbClr val="4F6228"/>
                </a:solidFill>
                <a:ea typeface="文鼎粗魏碑" panose="03000809000000000000"/>
              </a:rPr>
              <a:t>、第二任坪林國中校長</a:t>
            </a:r>
          </a:p>
          <a:p>
            <a:r>
              <a:rPr lang="en-US" altLang="zh-TW" sz="2000" b="1" dirty="0">
                <a:solidFill>
                  <a:srgbClr val="4F6228"/>
                </a:solidFill>
                <a:ea typeface="文鼎粗魏碑" panose="03000809000000000000"/>
              </a:rPr>
              <a:t>2012.08.01-2020.07.31(8</a:t>
            </a:r>
            <a:r>
              <a:rPr lang="zh-TW" altLang="en-US" sz="2000" b="1" dirty="0">
                <a:solidFill>
                  <a:srgbClr val="4F6228"/>
                </a:solidFill>
                <a:ea typeface="文鼎粗魏碑" panose="03000809000000000000"/>
              </a:rPr>
              <a:t>年</a:t>
            </a:r>
            <a:r>
              <a:rPr lang="en-US" altLang="zh-TW" sz="2000" b="1" dirty="0">
                <a:solidFill>
                  <a:srgbClr val="4F6228"/>
                </a:solidFill>
                <a:ea typeface="文鼎粗魏碑" panose="03000809000000000000"/>
              </a:rPr>
              <a:t>)</a:t>
            </a:r>
            <a:r>
              <a:rPr lang="zh-TW" altLang="en-US" sz="2000" b="1" dirty="0">
                <a:solidFill>
                  <a:srgbClr val="4F6228"/>
                </a:solidFill>
                <a:ea typeface="文鼎粗魏碑" panose="03000809000000000000"/>
              </a:rPr>
              <a:t>  第三、四任積穗國中校長</a:t>
            </a:r>
          </a:p>
          <a:p>
            <a:endParaRPr lang="en-US" altLang="zh-TW" sz="2000" b="1" dirty="0">
              <a:solidFill>
                <a:srgbClr val="4F6228"/>
              </a:solidFill>
              <a:ea typeface="文鼎粗魏碑" panose="03000809000000000000"/>
            </a:endParaRPr>
          </a:p>
          <a:p>
            <a:r>
              <a:rPr lang="en-US" altLang="zh-TW" sz="2000" b="1" dirty="0">
                <a:solidFill>
                  <a:schemeClr val="accent6">
                    <a:lumMod val="75000"/>
                  </a:schemeClr>
                </a:solidFill>
                <a:ea typeface="文鼎粗魏碑" panose="03000809000000000000"/>
              </a:rPr>
              <a:t>2020.08.01</a:t>
            </a:r>
            <a:r>
              <a:rPr lang="zh-TW" altLang="en-US" sz="2000" b="1" dirty="0">
                <a:solidFill>
                  <a:schemeClr val="accent6">
                    <a:lumMod val="75000"/>
                  </a:schemeClr>
                </a:solidFill>
                <a:ea typeface="文鼎粗魏碑" panose="03000809000000000000"/>
              </a:rPr>
              <a:t>  起於自強國中服務</a:t>
            </a:r>
          </a:p>
        </p:txBody>
      </p:sp>
    </p:spTree>
    <p:extLst>
      <p:ext uri="{BB962C8B-B14F-4D97-AF65-F5344CB8AC3E}">
        <p14:creationId xmlns:p14="http://schemas.microsoft.com/office/powerpoint/2010/main" val="279173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AFBDE4C5-A5BC-4D99-9DC8-79B5D7308E4B}"/>
              </a:ext>
            </a:extLst>
          </p:cNvPr>
          <p:cNvSpPr/>
          <p:nvPr/>
        </p:nvSpPr>
        <p:spPr>
          <a:xfrm>
            <a:off x="0" y="-4649"/>
            <a:ext cx="9144000" cy="914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FD70EE0E-44F5-4428-B66B-4245E0458CA8}"/>
              </a:ext>
            </a:extLst>
          </p:cNvPr>
          <p:cNvGrpSpPr/>
          <p:nvPr/>
        </p:nvGrpSpPr>
        <p:grpSpPr>
          <a:xfrm>
            <a:off x="251520" y="168968"/>
            <a:ext cx="2675802" cy="584775"/>
            <a:chOff x="437094" y="177894"/>
            <a:chExt cx="2675802" cy="584775"/>
          </a:xfrm>
        </p:grpSpPr>
        <p:pic>
          <p:nvPicPr>
            <p:cNvPr id="26" name="圖片 25">
              <a:hlinkClick r:id="rId2"/>
              <a:extLst>
                <a:ext uri="{FF2B5EF4-FFF2-40B4-BE49-F238E27FC236}">
                  <a16:creationId xmlns:a16="http://schemas.microsoft.com/office/drawing/2014/main" id="{DF0BF8A3-F806-4F6F-81FC-7B3DF5077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94" y="177894"/>
              <a:ext cx="588709" cy="584775"/>
            </a:xfrm>
            <a:prstGeom prst="rect">
              <a:avLst/>
            </a:prstGeom>
          </p:spPr>
        </p:pic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5BE7D481-4455-44C3-889D-5B4D7755AD51}"/>
                </a:ext>
              </a:extLst>
            </p:cNvPr>
            <p:cNvSpPr txBox="1"/>
            <p:nvPr/>
          </p:nvSpPr>
          <p:spPr>
            <a:xfrm>
              <a:off x="1030726" y="177894"/>
              <a:ext cx="20821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000" b="1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自強國民中學</a:t>
              </a:r>
            </a:p>
            <a:p>
              <a:r>
                <a:rPr lang="en-US" altLang="zh-TW" sz="1200" dirty="0" err="1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Ziqiang</a:t>
              </a:r>
              <a:r>
                <a:rPr lang="en-US" altLang="zh-TW" sz="1200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 Junior High School</a:t>
              </a:r>
              <a:endParaRPr lang="zh-TW" altLang="en-US" sz="1200" dirty="0">
                <a:solidFill>
                  <a:schemeClr val="accent2">
                    <a:lumMod val="50000"/>
                  </a:schemeClr>
                </a:solidFill>
                <a:ea typeface="文鼎粗魏碑" panose="03000809000000000000"/>
              </a:endParaRPr>
            </a:p>
          </p:txBody>
        </p:sp>
      </p:grpSp>
      <p:sp>
        <p:nvSpPr>
          <p:cNvPr id="7" name="Rectangle 2">
            <a:extLst>
              <a:ext uri="{FF2B5EF4-FFF2-40B4-BE49-F238E27FC236}">
                <a16:creationId xmlns:a16="http://schemas.microsoft.com/office/drawing/2014/main" id="{325F29CE-6C01-4FB0-A89B-CBF81F86CDC7}"/>
              </a:ext>
            </a:extLst>
          </p:cNvPr>
          <p:cNvSpPr txBox="1">
            <a:spLocks noChangeArrowheads="1"/>
          </p:cNvSpPr>
          <p:nvPr/>
        </p:nvSpPr>
        <p:spPr>
          <a:xfrm>
            <a:off x="3371365" y="75679"/>
            <a:ext cx="5328592" cy="753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三大目標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學習、反思、行動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A3FE80E-0B62-4938-AF46-1F6973A12324}"/>
              </a:ext>
            </a:extLst>
          </p:cNvPr>
          <p:cNvSpPr txBox="1">
            <a:spLocks noChangeArrowheads="1"/>
          </p:cNvSpPr>
          <p:nvPr/>
        </p:nvSpPr>
        <p:spPr>
          <a:xfrm>
            <a:off x="525294" y="1439694"/>
            <a:ext cx="8174663" cy="4916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225" indent="-1800225" algn="l"/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6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：如何透過團體動力推動課程核心小組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6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反思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：小組討論、提問與解答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algn="l">
              <a:buFont typeface="Wingdings" panose="05000000000000000000" pitchFamily="2" charset="2"/>
              <a:buChar char="p"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你要如何運用這些觀念？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884363" indent="-1884363" algn="l"/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6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行動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：「一直去做就對了！」列出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  <a:hlinkClick r:id="rId4" action="ppaction://hlinkfile"/>
              </a:rPr>
              <a:t>行動點子清單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algn="l">
              <a:buFont typeface="Wingdings" panose="05000000000000000000" pitchFamily="2" charset="2"/>
              <a:buChar char="p"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你會把那些觀念用在教學？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algn="l">
              <a:buFont typeface="Wingdings" panose="05000000000000000000" pitchFamily="2" charset="2"/>
              <a:buChar char="p"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你會和同事分享那些觀念？</a:t>
            </a:r>
          </a:p>
        </p:txBody>
      </p:sp>
    </p:spTree>
    <p:extLst>
      <p:ext uri="{BB962C8B-B14F-4D97-AF65-F5344CB8AC3E}">
        <p14:creationId xmlns:p14="http://schemas.microsoft.com/office/powerpoint/2010/main" val="389119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09BB87F5-B6D6-4315-9E06-926AE4318BC7}"/>
              </a:ext>
            </a:extLst>
          </p:cNvPr>
          <p:cNvGrpSpPr/>
          <p:nvPr/>
        </p:nvGrpSpPr>
        <p:grpSpPr>
          <a:xfrm>
            <a:off x="814028" y="980728"/>
            <a:ext cx="7515944" cy="5781005"/>
            <a:chOff x="265113" y="404813"/>
            <a:chExt cx="8726487" cy="6284912"/>
          </a:xfrm>
        </p:grpSpPr>
        <p:grpSp>
          <p:nvGrpSpPr>
            <p:cNvPr id="3131" name="Group 59"/>
            <p:cNvGrpSpPr>
              <a:grpSpLocks/>
            </p:cNvGrpSpPr>
            <p:nvPr/>
          </p:nvGrpSpPr>
          <p:grpSpPr bwMode="auto">
            <a:xfrm>
              <a:off x="534988" y="404813"/>
              <a:ext cx="8064500" cy="6284912"/>
              <a:chOff x="337" y="274"/>
              <a:chExt cx="5080" cy="3959"/>
            </a:xfrm>
          </p:grpSpPr>
          <p:sp>
            <p:nvSpPr>
              <p:cNvPr id="3106" name="Rectangle 44"/>
              <p:cNvSpPr>
                <a:spLocks noChangeArrowheads="1"/>
              </p:cNvSpPr>
              <p:nvPr/>
            </p:nvSpPr>
            <p:spPr bwMode="auto">
              <a:xfrm>
                <a:off x="337" y="1221"/>
                <a:ext cx="5080" cy="2449"/>
              </a:xfrm>
              <a:prstGeom prst="rect">
                <a:avLst/>
              </a:prstGeom>
              <a:solidFill>
                <a:srgbClr val="C0C0C0"/>
              </a:solidFill>
              <a:ln w="9525" algn="ctr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" name="AutoShape 37"/>
              <p:cNvSpPr>
                <a:spLocks noChangeArrowheads="1"/>
              </p:cNvSpPr>
              <p:nvPr/>
            </p:nvSpPr>
            <p:spPr bwMode="auto">
              <a:xfrm>
                <a:off x="337" y="274"/>
                <a:ext cx="5080" cy="680"/>
              </a:xfrm>
              <a:prstGeom prst="triangle">
                <a:avLst>
                  <a:gd name="adj" fmla="val 50000"/>
                </a:avLst>
              </a:prstGeom>
              <a:solidFill>
                <a:schemeClr val="accent2">
                  <a:lumMod val="75000"/>
                </a:schemeClr>
              </a:solidFill>
              <a:ln w="9525" algn="ctr">
                <a:solidFill>
                  <a:srgbClr val="C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08" name="Rectangle 36"/>
              <p:cNvSpPr>
                <a:spLocks noChangeArrowheads="1"/>
              </p:cNvSpPr>
              <p:nvPr/>
            </p:nvSpPr>
            <p:spPr bwMode="auto">
              <a:xfrm>
                <a:off x="337" y="1013"/>
                <a:ext cx="5080" cy="181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9525" algn="ctr">
                <a:solidFill>
                  <a:srgbClr val="C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grpSp>
            <p:nvGrpSpPr>
              <p:cNvPr id="3109" name="Group 40"/>
              <p:cNvGrpSpPr>
                <a:grpSpLocks/>
              </p:cNvGrpSpPr>
              <p:nvPr/>
            </p:nvGrpSpPr>
            <p:grpSpPr bwMode="auto">
              <a:xfrm>
                <a:off x="1746" y="1205"/>
                <a:ext cx="363" cy="2455"/>
                <a:chOff x="1746" y="1189"/>
                <a:chExt cx="363" cy="2455"/>
              </a:xfrm>
            </p:grpSpPr>
            <p:sp>
              <p:nvSpPr>
                <p:cNvPr id="3116" name="Rectangle 38"/>
                <p:cNvSpPr>
                  <a:spLocks noChangeArrowheads="1"/>
                </p:cNvSpPr>
                <p:nvPr/>
              </p:nvSpPr>
              <p:spPr bwMode="auto">
                <a:xfrm>
                  <a:off x="1837" y="1189"/>
                  <a:ext cx="181" cy="2268"/>
                </a:xfrm>
                <a:prstGeom prst="rect">
                  <a:avLst/>
                </a:prstGeom>
                <a:solidFill>
                  <a:srgbClr val="969696"/>
                </a:solidFill>
                <a:ln w="9525" algn="ctr">
                  <a:solidFill>
                    <a:srgbClr val="969696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117" name="Rectangle 39"/>
                <p:cNvSpPr>
                  <a:spLocks noChangeArrowheads="1"/>
                </p:cNvSpPr>
                <p:nvPr/>
              </p:nvSpPr>
              <p:spPr bwMode="auto">
                <a:xfrm>
                  <a:off x="1746" y="3462"/>
                  <a:ext cx="363" cy="182"/>
                </a:xfrm>
                <a:prstGeom prst="rect">
                  <a:avLst/>
                </a:prstGeom>
                <a:solidFill>
                  <a:srgbClr val="969696"/>
                </a:solidFill>
                <a:ln w="9525" algn="ctr">
                  <a:solidFill>
                    <a:srgbClr val="969696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3110" name="Group 41"/>
              <p:cNvGrpSpPr>
                <a:grpSpLocks/>
              </p:cNvGrpSpPr>
              <p:nvPr/>
            </p:nvGrpSpPr>
            <p:grpSpPr bwMode="auto">
              <a:xfrm>
                <a:off x="3622" y="1207"/>
                <a:ext cx="363" cy="2455"/>
                <a:chOff x="1746" y="1189"/>
                <a:chExt cx="363" cy="2455"/>
              </a:xfrm>
            </p:grpSpPr>
            <p:sp>
              <p:nvSpPr>
                <p:cNvPr id="3114" name="Rectangle 42"/>
                <p:cNvSpPr>
                  <a:spLocks noChangeArrowheads="1"/>
                </p:cNvSpPr>
                <p:nvPr/>
              </p:nvSpPr>
              <p:spPr bwMode="auto">
                <a:xfrm>
                  <a:off x="1837" y="1189"/>
                  <a:ext cx="181" cy="2268"/>
                </a:xfrm>
                <a:prstGeom prst="rect">
                  <a:avLst/>
                </a:prstGeom>
                <a:solidFill>
                  <a:srgbClr val="969696"/>
                </a:solidFill>
                <a:ln w="9525" algn="ctr">
                  <a:solidFill>
                    <a:srgbClr val="969696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115" name="Rectangle 43"/>
                <p:cNvSpPr>
                  <a:spLocks noChangeArrowheads="1"/>
                </p:cNvSpPr>
                <p:nvPr/>
              </p:nvSpPr>
              <p:spPr bwMode="auto">
                <a:xfrm>
                  <a:off x="1746" y="3462"/>
                  <a:ext cx="363" cy="182"/>
                </a:xfrm>
                <a:prstGeom prst="rect">
                  <a:avLst/>
                </a:prstGeom>
                <a:solidFill>
                  <a:srgbClr val="969696"/>
                </a:solidFill>
                <a:ln w="9525" algn="ctr">
                  <a:solidFill>
                    <a:srgbClr val="969696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3111" name="AutoShape 45"/>
              <p:cNvSpPr>
                <a:spLocks noChangeArrowheads="1"/>
              </p:cNvSpPr>
              <p:nvPr/>
            </p:nvSpPr>
            <p:spPr bwMode="auto">
              <a:xfrm rot="10800000">
                <a:off x="1927" y="3716"/>
                <a:ext cx="1905" cy="136"/>
              </a:xfrm>
              <a:custGeom>
                <a:avLst/>
                <a:gdLst>
                  <a:gd name="T0" fmla="*/ 1867 w 21600"/>
                  <a:gd name="T1" fmla="*/ 68 h 21600"/>
                  <a:gd name="T2" fmla="*/ 953 w 21600"/>
                  <a:gd name="T3" fmla="*/ 136 h 21600"/>
                  <a:gd name="T4" fmla="*/ 38 w 21600"/>
                  <a:gd name="T5" fmla="*/ 68 h 21600"/>
                  <a:gd name="T6" fmla="*/ 953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234 w 21600"/>
                  <a:gd name="T13" fmla="*/ 2224 h 21600"/>
                  <a:gd name="T14" fmla="*/ 19366 w 21600"/>
                  <a:gd name="T15" fmla="*/ 193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861" y="21600"/>
                    </a:lnTo>
                    <a:lnTo>
                      <a:pt x="20739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 algn="ctr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12" name="AutoShape 46"/>
              <p:cNvSpPr>
                <a:spLocks noChangeArrowheads="1"/>
              </p:cNvSpPr>
              <p:nvPr/>
            </p:nvSpPr>
            <p:spPr bwMode="auto">
              <a:xfrm rot="10800000">
                <a:off x="1839" y="3913"/>
                <a:ext cx="2071" cy="117"/>
              </a:xfrm>
              <a:custGeom>
                <a:avLst/>
                <a:gdLst>
                  <a:gd name="T0" fmla="*/ 2030 w 21600"/>
                  <a:gd name="T1" fmla="*/ 59 h 21600"/>
                  <a:gd name="T2" fmla="*/ 1036 w 21600"/>
                  <a:gd name="T3" fmla="*/ 117 h 21600"/>
                  <a:gd name="T4" fmla="*/ 41 w 21600"/>
                  <a:gd name="T5" fmla="*/ 59 h 21600"/>
                  <a:gd name="T6" fmla="*/ 1036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232 w 21600"/>
                  <a:gd name="T13" fmla="*/ 2215 h 21600"/>
                  <a:gd name="T14" fmla="*/ 19368 w 21600"/>
                  <a:gd name="T15" fmla="*/ 1938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861" y="21600"/>
                    </a:lnTo>
                    <a:lnTo>
                      <a:pt x="20739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 algn="ctr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13" name="AutoShape 47"/>
              <p:cNvSpPr>
                <a:spLocks noChangeArrowheads="1"/>
              </p:cNvSpPr>
              <p:nvPr/>
            </p:nvSpPr>
            <p:spPr bwMode="auto">
              <a:xfrm rot="10800000">
                <a:off x="1746" y="4100"/>
                <a:ext cx="2268" cy="133"/>
              </a:xfrm>
              <a:custGeom>
                <a:avLst/>
                <a:gdLst>
                  <a:gd name="T0" fmla="*/ 2223 w 21600"/>
                  <a:gd name="T1" fmla="*/ 67 h 21600"/>
                  <a:gd name="T2" fmla="*/ 1134 w 21600"/>
                  <a:gd name="T3" fmla="*/ 133 h 21600"/>
                  <a:gd name="T4" fmla="*/ 45 w 21600"/>
                  <a:gd name="T5" fmla="*/ 67 h 21600"/>
                  <a:gd name="T6" fmla="*/ 1134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229 w 21600"/>
                  <a:gd name="T13" fmla="*/ 2274 h 21600"/>
                  <a:gd name="T14" fmla="*/ 19371 w 21600"/>
                  <a:gd name="T15" fmla="*/ 1932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861" y="21600"/>
                    </a:lnTo>
                    <a:lnTo>
                      <a:pt x="20739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 algn="ctr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3078" name="Group 6"/>
            <p:cNvGrpSpPr>
              <a:grpSpLocks/>
            </p:cNvGrpSpPr>
            <p:nvPr/>
          </p:nvGrpSpPr>
          <p:grpSpPr bwMode="auto">
            <a:xfrm>
              <a:off x="2105251" y="1095680"/>
              <a:ext cx="5184775" cy="1058820"/>
              <a:chOff x="1336" y="980"/>
              <a:chExt cx="3266" cy="408"/>
            </a:xfrm>
          </p:grpSpPr>
          <p:sp>
            <p:nvSpPr>
              <p:cNvPr id="3104" name="AutoShape 4"/>
              <p:cNvSpPr>
                <a:spLocks noChangeArrowheads="1"/>
              </p:cNvSpPr>
              <p:nvPr/>
            </p:nvSpPr>
            <p:spPr bwMode="auto">
              <a:xfrm>
                <a:off x="1336" y="980"/>
                <a:ext cx="3266" cy="408"/>
              </a:xfrm>
              <a:prstGeom prst="roundRect">
                <a:avLst>
                  <a:gd name="adj" fmla="val 16667"/>
                </a:avLst>
              </a:prstGeom>
              <a:solidFill>
                <a:srgbClr val="4F6228"/>
              </a:solidFill>
              <a:ln w="9525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" name="Text Box 5"/>
              <p:cNvSpPr txBox="1">
                <a:spLocks noChangeArrowheads="1"/>
              </p:cNvSpPr>
              <p:nvPr/>
            </p:nvSpPr>
            <p:spPr bwMode="auto">
              <a:xfrm>
                <a:off x="1445" y="997"/>
                <a:ext cx="3049" cy="348"/>
              </a:xfrm>
              <a:prstGeom prst="rect">
                <a:avLst/>
              </a:prstGeom>
              <a:solidFill>
                <a:srgbClr val="4F622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algn="ctr" eaLnBrk="1" hangingPunct="1"/>
                <a:r>
                  <a:rPr lang="zh-TW" altLang="zh-TW" sz="2800" b="1" dirty="0">
                    <a:solidFill>
                      <a:schemeClr val="accent6"/>
                    </a:solidFill>
                    <a:latin typeface="標楷體" panose="03000509000000000000" pitchFamily="65" charset="-120"/>
                  </a:rPr>
                  <a:t>全贏的學校</a:t>
                </a:r>
                <a:endParaRPr lang="en-US" altLang="zh-TW" sz="2800" dirty="0">
                  <a:solidFill>
                    <a:schemeClr val="accent6"/>
                  </a:solidFill>
                </a:endParaRPr>
              </a:p>
              <a:p>
                <a:pPr algn="ctr" eaLnBrk="1" hangingPunct="1"/>
                <a:r>
                  <a:rPr lang="zh-TW" altLang="zh-TW" sz="2000" b="1" dirty="0">
                    <a:latin typeface="標楷體" panose="03000509000000000000" pitchFamily="65" charset="-120"/>
                  </a:rPr>
                  <a:t>多元適性‧人文關懷‧活力創新</a:t>
                </a:r>
                <a:endParaRPr lang="zh-TW" altLang="en-US" sz="2000" dirty="0"/>
              </a:p>
            </p:txBody>
          </p:sp>
        </p:grpSp>
        <p:grpSp>
          <p:nvGrpSpPr>
            <p:cNvPr id="3081" name="Group 9"/>
            <p:cNvGrpSpPr>
              <a:grpSpLocks/>
            </p:cNvGrpSpPr>
            <p:nvPr/>
          </p:nvGrpSpPr>
          <p:grpSpPr bwMode="auto">
            <a:xfrm>
              <a:off x="623888" y="2293938"/>
              <a:ext cx="2232025" cy="1152525"/>
              <a:chOff x="975" y="1797"/>
              <a:chExt cx="1406" cy="726"/>
            </a:xfrm>
          </p:grpSpPr>
          <p:sp>
            <p:nvSpPr>
              <p:cNvPr id="3102" name="Rectangle 7"/>
              <p:cNvSpPr>
                <a:spLocks noChangeArrowheads="1"/>
              </p:cNvSpPr>
              <p:nvPr/>
            </p:nvSpPr>
            <p:spPr bwMode="auto">
              <a:xfrm>
                <a:off x="975" y="1797"/>
                <a:ext cx="1406" cy="726"/>
              </a:xfrm>
              <a:prstGeom prst="rect">
                <a:avLst/>
              </a:prstGeom>
              <a:solidFill>
                <a:schemeClr val="accent3">
                  <a:lumMod val="75000"/>
                  <a:alpha val="99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03" name="Text Box 8"/>
              <p:cNvSpPr txBox="1">
                <a:spLocks noChangeArrowheads="1"/>
              </p:cNvSpPr>
              <p:nvPr/>
            </p:nvSpPr>
            <p:spPr bwMode="auto">
              <a:xfrm>
                <a:off x="990" y="1936"/>
                <a:ext cx="1380" cy="485"/>
              </a:xfrm>
              <a:prstGeom prst="rect">
                <a:avLst/>
              </a:prstGeom>
              <a:solidFill>
                <a:schemeClr val="accent3">
                  <a:lumMod val="75000"/>
                  <a:alpha val="99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algn="ctr" eaLnBrk="1" hangingPunct="1"/>
                <a:r>
                  <a:rPr lang="zh-TW" altLang="en-US" sz="4000" b="1" dirty="0">
                    <a:solidFill>
                      <a:schemeClr val="accent2">
                        <a:lumMod val="50000"/>
                      </a:schemeClr>
                    </a:solidFill>
                  </a:rPr>
                  <a:t>樂學習</a:t>
                </a:r>
                <a:endParaRPr lang="en-US" altLang="zh-TW" sz="4000" dirty="0"/>
              </a:p>
            </p:txBody>
          </p:sp>
        </p:grpSp>
        <p:grpSp>
          <p:nvGrpSpPr>
            <p:cNvPr id="3126" name="Group 54"/>
            <p:cNvGrpSpPr>
              <a:grpSpLocks/>
            </p:cNvGrpSpPr>
            <p:nvPr/>
          </p:nvGrpSpPr>
          <p:grpSpPr bwMode="auto">
            <a:xfrm>
              <a:off x="3330575" y="2276475"/>
              <a:ext cx="2422525" cy="1152525"/>
              <a:chOff x="2154" y="1429"/>
              <a:chExt cx="1526" cy="726"/>
            </a:xfrm>
          </p:grpSpPr>
          <p:sp>
            <p:nvSpPr>
              <p:cNvPr id="3100" name="Rectangle 11"/>
              <p:cNvSpPr>
                <a:spLocks noChangeArrowheads="1"/>
              </p:cNvSpPr>
              <p:nvPr/>
            </p:nvSpPr>
            <p:spPr bwMode="auto">
              <a:xfrm>
                <a:off x="2154" y="1429"/>
                <a:ext cx="1526" cy="726"/>
              </a:xfrm>
              <a:prstGeom prst="rect">
                <a:avLst/>
              </a:prstGeom>
              <a:solidFill>
                <a:schemeClr val="accent3">
                  <a:lumMod val="75000"/>
                  <a:alpha val="99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01" name="Text Box 12"/>
              <p:cNvSpPr txBox="1">
                <a:spLocks noChangeArrowheads="1"/>
              </p:cNvSpPr>
              <p:nvPr/>
            </p:nvSpPr>
            <p:spPr bwMode="auto">
              <a:xfrm>
                <a:off x="2280" y="1579"/>
                <a:ext cx="1342" cy="485"/>
              </a:xfrm>
              <a:prstGeom prst="rect">
                <a:avLst/>
              </a:prstGeom>
              <a:solidFill>
                <a:schemeClr val="accent3">
                  <a:lumMod val="75000"/>
                  <a:alpha val="99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algn="ctr" eaLnBrk="1" hangingPunct="1"/>
                <a:r>
                  <a:rPr lang="zh-TW" altLang="en-US" sz="4000" b="1" dirty="0">
                    <a:solidFill>
                      <a:schemeClr val="accent2">
                        <a:lumMod val="50000"/>
                      </a:schemeClr>
                    </a:solidFill>
                  </a:rPr>
                  <a:t>好品格</a:t>
                </a:r>
                <a:endParaRPr lang="en-US" altLang="zh-TW" sz="4000" b="1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3127" name="Group 55"/>
            <p:cNvGrpSpPr>
              <a:grpSpLocks/>
            </p:cNvGrpSpPr>
            <p:nvPr/>
          </p:nvGrpSpPr>
          <p:grpSpPr bwMode="auto">
            <a:xfrm>
              <a:off x="6253163" y="2273300"/>
              <a:ext cx="2268537" cy="1152525"/>
              <a:chOff x="3911" y="1432"/>
              <a:chExt cx="1429" cy="726"/>
            </a:xfrm>
          </p:grpSpPr>
          <p:sp>
            <p:nvSpPr>
              <p:cNvPr id="3098" name="Rectangle 14"/>
              <p:cNvSpPr>
                <a:spLocks noChangeArrowheads="1"/>
              </p:cNvSpPr>
              <p:nvPr/>
            </p:nvSpPr>
            <p:spPr bwMode="auto">
              <a:xfrm>
                <a:off x="3911" y="1432"/>
                <a:ext cx="1429" cy="726"/>
              </a:xfrm>
              <a:prstGeom prst="rect">
                <a:avLst/>
              </a:prstGeom>
              <a:solidFill>
                <a:schemeClr val="accent3">
                  <a:lumMod val="75000"/>
                  <a:alpha val="99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099" name="Text Box 15"/>
              <p:cNvSpPr txBox="1">
                <a:spLocks noChangeArrowheads="1"/>
              </p:cNvSpPr>
              <p:nvPr/>
            </p:nvSpPr>
            <p:spPr bwMode="auto">
              <a:xfrm>
                <a:off x="3986" y="1560"/>
                <a:ext cx="1305" cy="485"/>
              </a:xfrm>
              <a:prstGeom prst="rect">
                <a:avLst/>
              </a:prstGeom>
              <a:solidFill>
                <a:schemeClr val="accent3">
                  <a:lumMod val="75000"/>
                  <a:alpha val="99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 anchorCtr="1">
                <a:spAutoFit/>
              </a:bodyPr>
              <a:lstStyle>
                <a:lvl1pPr eaLnBrk="0" hangingPunct="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/>
                <a:r>
                  <a:rPr lang="zh-TW" altLang="en-US" sz="4000" b="1" dirty="0">
                    <a:solidFill>
                      <a:schemeClr val="accent2">
                        <a:lumMod val="50000"/>
                      </a:schemeClr>
                    </a:solidFill>
                  </a:rPr>
                  <a:t>勤實踐</a:t>
                </a:r>
              </a:p>
            </p:txBody>
          </p:sp>
        </p:grpSp>
        <p:grpSp>
          <p:nvGrpSpPr>
            <p:cNvPr id="3105" name="Group 33"/>
            <p:cNvGrpSpPr>
              <a:grpSpLocks/>
            </p:cNvGrpSpPr>
            <p:nvPr/>
          </p:nvGrpSpPr>
          <p:grpSpPr bwMode="auto">
            <a:xfrm>
              <a:off x="623888" y="3590924"/>
              <a:ext cx="2232025" cy="1152525"/>
              <a:chOff x="521" y="2262"/>
              <a:chExt cx="1406" cy="726"/>
            </a:xfrm>
          </p:grpSpPr>
          <p:sp>
            <p:nvSpPr>
              <p:cNvPr id="3096" name="Rectangle 17"/>
              <p:cNvSpPr>
                <a:spLocks noChangeArrowheads="1"/>
              </p:cNvSpPr>
              <p:nvPr/>
            </p:nvSpPr>
            <p:spPr bwMode="auto">
              <a:xfrm>
                <a:off x="521" y="2262"/>
                <a:ext cx="1406" cy="726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  <a:alpha val="99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097" name="Text Box 18"/>
              <p:cNvSpPr txBox="1">
                <a:spLocks noChangeArrowheads="1"/>
              </p:cNvSpPr>
              <p:nvPr/>
            </p:nvSpPr>
            <p:spPr bwMode="auto">
              <a:xfrm>
                <a:off x="558" y="2291"/>
                <a:ext cx="1338" cy="653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  <a:alpha val="99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algn="ctr" eaLnBrk="1" hangingPunct="1"/>
                <a:r>
                  <a:rPr lang="zh-TW" altLang="en-US" sz="2800" b="1" dirty="0">
                    <a:solidFill>
                      <a:srgbClr val="C00000"/>
                    </a:solidFill>
                    <a:latin typeface="標楷體" panose="03000509000000000000" pitchFamily="65" charset="-120"/>
                  </a:rPr>
                  <a:t>求真</a:t>
                </a:r>
                <a:endParaRPr lang="en-US" altLang="zh-TW" sz="2800" b="1" dirty="0">
                  <a:solidFill>
                    <a:srgbClr val="C00000"/>
                  </a:solidFill>
                  <a:latin typeface="標楷體" panose="03000509000000000000" pitchFamily="65" charset="-120"/>
                </a:endParaRPr>
              </a:p>
              <a:p>
                <a:pPr algn="ctr" eaLnBrk="1" hangingPunct="1"/>
                <a:r>
                  <a:rPr lang="zh-TW" alt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標楷體" panose="03000509000000000000" pitchFamily="65" charset="-120"/>
                  </a:rPr>
                  <a:t>態度唯一</a:t>
                </a:r>
                <a:endParaRPr lang="en-US" altLang="zh-TW" sz="2800" b="1" dirty="0">
                  <a:solidFill>
                    <a:schemeClr val="accent6">
                      <a:lumMod val="75000"/>
                    </a:schemeClr>
                  </a:solidFill>
                  <a:latin typeface="標楷體" panose="03000509000000000000" pitchFamily="65" charset="-120"/>
                </a:endParaRPr>
              </a:p>
            </p:txBody>
          </p:sp>
        </p:grpSp>
        <p:grpSp>
          <p:nvGrpSpPr>
            <p:cNvPr id="3107" name="Group 35"/>
            <p:cNvGrpSpPr>
              <a:grpSpLocks/>
            </p:cNvGrpSpPr>
            <p:nvPr/>
          </p:nvGrpSpPr>
          <p:grpSpPr bwMode="auto">
            <a:xfrm>
              <a:off x="6240463" y="3573462"/>
              <a:ext cx="2232025" cy="1152525"/>
              <a:chOff x="4059" y="2251"/>
              <a:chExt cx="1406" cy="726"/>
            </a:xfrm>
          </p:grpSpPr>
          <p:sp>
            <p:nvSpPr>
              <p:cNvPr id="3094" name="Rectangle 20"/>
              <p:cNvSpPr>
                <a:spLocks noChangeArrowheads="1"/>
              </p:cNvSpPr>
              <p:nvPr/>
            </p:nvSpPr>
            <p:spPr bwMode="auto">
              <a:xfrm>
                <a:off x="4059" y="2251"/>
                <a:ext cx="1406" cy="726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  <a:alpha val="99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" name="Text Box 21"/>
              <p:cNvSpPr txBox="1">
                <a:spLocks noChangeArrowheads="1"/>
              </p:cNvSpPr>
              <p:nvPr/>
            </p:nvSpPr>
            <p:spPr bwMode="auto">
              <a:xfrm>
                <a:off x="4152" y="2281"/>
                <a:ext cx="1205" cy="653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  <a:alpha val="99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algn="ctr" eaLnBrk="1" hangingPunct="1"/>
                <a:r>
                  <a:rPr lang="zh-TW" altLang="en-US" sz="2800" b="1" dirty="0">
                    <a:solidFill>
                      <a:srgbClr val="C00000"/>
                    </a:solidFill>
                    <a:latin typeface="標楷體" panose="03000509000000000000" pitchFamily="65" charset="-120"/>
                  </a:rPr>
                  <a:t>求美</a:t>
                </a:r>
                <a:endParaRPr lang="en-US" altLang="zh-TW" sz="2800" b="1" dirty="0">
                  <a:solidFill>
                    <a:srgbClr val="C00000"/>
                  </a:solidFill>
                  <a:latin typeface="標楷體" panose="03000509000000000000" pitchFamily="65" charset="-120"/>
                </a:endParaRPr>
              </a:p>
              <a:p>
                <a:pPr algn="l" eaLnBrk="1" hangingPunct="1"/>
                <a:r>
                  <a:rPr lang="zh-TW" alt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標楷體" panose="03000509000000000000" pitchFamily="65" charset="-120"/>
                  </a:rPr>
                  <a:t>健康是一</a:t>
                </a:r>
              </a:p>
            </p:txBody>
          </p:sp>
        </p:grpSp>
        <p:grpSp>
          <p:nvGrpSpPr>
            <p:cNvPr id="3095" name="Group 23"/>
            <p:cNvGrpSpPr>
              <a:grpSpLocks/>
            </p:cNvGrpSpPr>
            <p:nvPr/>
          </p:nvGrpSpPr>
          <p:grpSpPr bwMode="auto">
            <a:xfrm>
              <a:off x="3432175" y="3573463"/>
              <a:ext cx="2232025" cy="2205105"/>
              <a:chOff x="975" y="1797"/>
              <a:chExt cx="1406" cy="695"/>
            </a:xfrm>
          </p:grpSpPr>
          <p:sp>
            <p:nvSpPr>
              <p:cNvPr id="3092" name="Rectangle 24"/>
              <p:cNvSpPr>
                <a:spLocks noChangeArrowheads="1"/>
              </p:cNvSpPr>
              <p:nvPr/>
            </p:nvSpPr>
            <p:spPr bwMode="auto">
              <a:xfrm>
                <a:off x="975" y="1797"/>
                <a:ext cx="1406" cy="695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  <a:alpha val="99000"/>
                </a:schemeClr>
              </a:solidFill>
              <a:ln w="9525">
                <a:solidFill>
                  <a:srgbClr val="00B05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093" name="Text Box 25"/>
              <p:cNvSpPr txBox="1">
                <a:spLocks noChangeArrowheads="1"/>
              </p:cNvSpPr>
              <p:nvPr/>
            </p:nvSpPr>
            <p:spPr bwMode="auto">
              <a:xfrm>
                <a:off x="1073" y="1817"/>
                <a:ext cx="1230" cy="411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  <a:alpha val="99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algn="ctr" eaLnBrk="1" hangingPunct="1"/>
                <a:r>
                  <a:rPr lang="zh-TW" altLang="en-US" sz="2800" b="1" dirty="0">
                    <a:solidFill>
                      <a:srgbClr val="C00000"/>
                    </a:solidFill>
                    <a:latin typeface="標楷體" panose="03000509000000000000" pitchFamily="65" charset="-120"/>
                  </a:rPr>
                  <a:t>求善</a:t>
                </a:r>
                <a:endParaRPr lang="en-US" altLang="zh-TW" sz="2800" b="1" dirty="0">
                  <a:solidFill>
                    <a:srgbClr val="C00000"/>
                  </a:solidFill>
                  <a:latin typeface="標楷體" panose="03000509000000000000" pitchFamily="65" charset="-120"/>
                </a:endParaRPr>
              </a:p>
              <a:p>
                <a:pPr algn="ctr" eaLnBrk="1" hangingPunct="1"/>
                <a:r>
                  <a:rPr lang="zh-TW" alt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標楷體" panose="03000509000000000000" pitchFamily="65" charset="-120"/>
                  </a:rPr>
                  <a:t>品格第一</a:t>
                </a:r>
                <a:endParaRPr lang="en-US" altLang="zh-TW" sz="2800" b="1" dirty="0">
                  <a:solidFill>
                    <a:schemeClr val="accent6">
                      <a:lumMod val="75000"/>
                    </a:schemeClr>
                  </a:solidFill>
                  <a:latin typeface="標楷體" panose="03000509000000000000" pitchFamily="65" charset="-120"/>
                </a:endParaRPr>
              </a:p>
              <a:p>
                <a:pPr algn="ctr" eaLnBrk="1" hangingPunct="1"/>
                <a:r>
                  <a:rPr lang="en-US" altLang="zh-TW" sz="1600" b="1" dirty="0">
                    <a:solidFill>
                      <a:schemeClr val="accent6">
                        <a:lumMod val="50000"/>
                      </a:schemeClr>
                    </a:solidFill>
                    <a:latin typeface="標楷體" panose="03000509000000000000" pitchFamily="65" charset="-120"/>
                  </a:rPr>
                  <a:t>(11</a:t>
                </a:r>
                <a:r>
                  <a:rPr lang="zh-TW" altLang="en-US" sz="1600" b="1" dirty="0">
                    <a:solidFill>
                      <a:schemeClr val="accent6">
                        <a:lumMod val="50000"/>
                      </a:schemeClr>
                    </a:solidFill>
                    <a:latin typeface="標楷體" panose="03000509000000000000" pitchFamily="65" charset="-120"/>
                  </a:rPr>
                  <a:t>項原則</a:t>
                </a:r>
                <a:r>
                  <a:rPr lang="en-US" altLang="zh-TW" sz="1600" b="1" dirty="0">
                    <a:solidFill>
                      <a:schemeClr val="accent6">
                        <a:lumMod val="50000"/>
                      </a:schemeClr>
                    </a:solidFill>
                    <a:latin typeface="標楷體" panose="03000509000000000000" pitchFamily="65" charset="-120"/>
                  </a:rPr>
                  <a:t>)</a:t>
                </a:r>
                <a:endParaRPr lang="zh-TW" altLang="en-US" sz="1600" b="1" dirty="0">
                  <a:solidFill>
                    <a:schemeClr val="accent6">
                      <a:lumMod val="50000"/>
                    </a:schemeClr>
                  </a:solidFill>
                  <a:latin typeface="標楷體" panose="03000509000000000000" pitchFamily="65" charset="-120"/>
                </a:endParaRPr>
              </a:p>
            </p:txBody>
          </p:sp>
        </p:grpSp>
        <p:grpSp>
          <p:nvGrpSpPr>
            <p:cNvPr id="3124" name="Group 52"/>
            <p:cNvGrpSpPr>
              <a:grpSpLocks/>
            </p:cNvGrpSpPr>
            <p:nvPr/>
          </p:nvGrpSpPr>
          <p:grpSpPr bwMode="auto">
            <a:xfrm>
              <a:off x="265113" y="5834063"/>
              <a:ext cx="2794000" cy="796925"/>
              <a:chOff x="167" y="3675"/>
              <a:chExt cx="1760" cy="502"/>
            </a:xfrm>
          </p:grpSpPr>
          <p:grpSp>
            <p:nvGrpSpPr>
              <p:cNvPr id="3088" name="Group 28"/>
              <p:cNvGrpSpPr>
                <a:grpSpLocks/>
              </p:cNvGrpSpPr>
              <p:nvPr/>
            </p:nvGrpSpPr>
            <p:grpSpPr bwMode="auto">
              <a:xfrm>
                <a:off x="167" y="3678"/>
                <a:ext cx="1760" cy="499"/>
                <a:chOff x="385" y="3566"/>
                <a:chExt cx="1769" cy="499"/>
              </a:xfrm>
            </p:grpSpPr>
            <p:sp>
              <p:nvSpPr>
                <p:cNvPr id="3090" name="AutoShape 26"/>
                <p:cNvSpPr>
                  <a:spLocks noChangeArrowheads="1"/>
                </p:cNvSpPr>
                <p:nvPr/>
              </p:nvSpPr>
              <p:spPr bwMode="auto">
                <a:xfrm>
                  <a:off x="385" y="3566"/>
                  <a:ext cx="1769" cy="499"/>
                </a:xfrm>
                <a:custGeom>
                  <a:avLst/>
                  <a:gdLst>
                    <a:gd name="T0" fmla="*/ 1621 w 21600"/>
                    <a:gd name="T1" fmla="*/ 250 h 21600"/>
                    <a:gd name="T2" fmla="*/ 885 w 21600"/>
                    <a:gd name="T3" fmla="*/ 499 h 21600"/>
                    <a:gd name="T4" fmla="*/ 148 w 21600"/>
                    <a:gd name="T5" fmla="*/ 250 h 21600"/>
                    <a:gd name="T6" fmla="*/ 885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614 w 21600"/>
                    <a:gd name="T13" fmla="*/ 3593 h 21600"/>
                    <a:gd name="T14" fmla="*/ 17986 w 21600"/>
                    <a:gd name="T15" fmla="*/ 1800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3624" y="21600"/>
                      </a:lnTo>
                      <a:lnTo>
                        <a:pt x="17976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9525">
                  <a:solidFill>
                    <a:srgbClr val="00B0F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091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627" y="3602"/>
                  <a:ext cx="1089" cy="443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solidFill>
                    <a:srgbClr val="00B0F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1pPr>
                  <a:lvl2pPr marL="742950" indent="-285750" eaLnBrk="0" hangingPunct="0"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5pPr>
                  <a:lvl6pPr marL="2514600" indent="-228600"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6pPr>
                  <a:lvl7pPr marL="2971800" indent="-228600"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7pPr>
                  <a:lvl8pPr marL="3429000" indent="-228600"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8pPr>
                  <a:lvl9pPr marL="3886200" indent="-228600"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9pPr>
                </a:lstStyle>
                <a:p>
                  <a:pPr algn="ctr" eaLnBrk="1" hangingPunct="1"/>
                  <a:r>
                    <a:rPr lang="zh-TW" altLang="zh-TW" b="1" dirty="0">
                      <a:solidFill>
                        <a:srgbClr val="7030A0"/>
                      </a:solidFill>
                      <a:latin typeface="標楷體" panose="03000509000000000000" pitchFamily="65" charset="-120"/>
                    </a:rPr>
                    <a:t>與成功有約</a:t>
                  </a:r>
                  <a:endParaRPr lang="en-US" altLang="zh-TW" b="1" dirty="0">
                    <a:solidFill>
                      <a:srgbClr val="7030A0"/>
                    </a:solidFill>
                    <a:latin typeface="標楷體" panose="03000509000000000000" pitchFamily="65" charset="-120"/>
                  </a:endParaRPr>
                </a:p>
                <a:p>
                  <a:pPr algn="ctr" eaLnBrk="1" hangingPunct="1"/>
                  <a:r>
                    <a:rPr lang="en-US" altLang="zh-TW" b="1" dirty="0">
                      <a:latin typeface="標楷體" panose="03000509000000000000" pitchFamily="65" charset="-120"/>
                    </a:rPr>
                    <a:t>(</a:t>
                  </a:r>
                  <a:r>
                    <a:rPr lang="en-US" altLang="zh-TW" dirty="0">
                      <a:latin typeface="標楷體" panose="03000509000000000000" pitchFamily="65" charset="-120"/>
                    </a:rPr>
                    <a:t>7</a:t>
                  </a:r>
                  <a:r>
                    <a:rPr lang="zh-TW" altLang="en-US" dirty="0">
                      <a:latin typeface="標楷體" panose="03000509000000000000" pitchFamily="65" charset="-120"/>
                    </a:rPr>
                    <a:t>個好習慣</a:t>
                  </a:r>
                  <a:r>
                    <a:rPr lang="en-US" altLang="zh-TW" b="1" dirty="0">
                      <a:latin typeface="標楷體" panose="03000509000000000000" pitchFamily="65" charset="-120"/>
                    </a:rPr>
                    <a:t>)</a:t>
                  </a:r>
                  <a:endParaRPr lang="zh-TW" altLang="en-US" b="1" dirty="0">
                    <a:latin typeface="標楷體" panose="03000509000000000000" pitchFamily="65" charset="-120"/>
                  </a:endParaRPr>
                </a:p>
              </p:txBody>
            </p:sp>
          </p:grpSp>
          <p:sp>
            <p:nvSpPr>
              <p:cNvPr id="3089" name="AutoShape 48"/>
              <p:cNvSpPr>
                <a:spLocks noChangeArrowheads="1"/>
              </p:cNvSpPr>
              <p:nvPr/>
            </p:nvSpPr>
            <p:spPr bwMode="auto">
              <a:xfrm>
                <a:off x="180" y="3675"/>
                <a:ext cx="385" cy="499"/>
              </a:xfrm>
              <a:prstGeom prst="rtTriangle">
                <a:avLst/>
              </a:prstGeom>
              <a:solidFill>
                <a:srgbClr val="00B0F0"/>
              </a:solidFill>
              <a:ln w="9525" algn="ctr">
                <a:solidFill>
                  <a:srgbClr val="00B0F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3125" name="Group 53"/>
            <p:cNvGrpSpPr>
              <a:grpSpLocks/>
            </p:cNvGrpSpPr>
            <p:nvPr/>
          </p:nvGrpSpPr>
          <p:grpSpPr bwMode="auto">
            <a:xfrm>
              <a:off x="6062663" y="5824538"/>
              <a:ext cx="2928937" cy="803275"/>
              <a:chOff x="3819" y="3669"/>
              <a:chExt cx="1845" cy="506"/>
            </a:xfrm>
          </p:grpSpPr>
          <p:grpSp>
            <p:nvGrpSpPr>
              <p:cNvPr id="3084" name="Group 29"/>
              <p:cNvGrpSpPr>
                <a:grpSpLocks/>
              </p:cNvGrpSpPr>
              <p:nvPr/>
            </p:nvGrpSpPr>
            <p:grpSpPr bwMode="auto">
              <a:xfrm>
                <a:off x="3819" y="3676"/>
                <a:ext cx="1845" cy="499"/>
                <a:chOff x="385" y="3566"/>
                <a:chExt cx="1769" cy="499"/>
              </a:xfrm>
            </p:grpSpPr>
            <p:sp>
              <p:nvSpPr>
                <p:cNvPr id="3086" name="AutoShape 30"/>
                <p:cNvSpPr>
                  <a:spLocks noChangeArrowheads="1"/>
                </p:cNvSpPr>
                <p:nvPr/>
              </p:nvSpPr>
              <p:spPr bwMode="auto">
                <a:xfrm>
                  <a:off x="385" y="3566"/>
                  <a:ext cx="1769" cy="499"/>
                </a:xfrm>
                <a:custGeom>
                  <a:avLst/>
                  <a:gdLst>
                    <a:gd name="T0" fmla="*/ 1621 w 21600"/>
                    <a:gd name="T1" fmla="*/ 250 h 21600"/>
                    <a:gd name="T2" fmla="*/ 885 w 21600"/>
                    <a:gd name="T3" fmla="*/ 499 h 21600"/>
                    <a:gd name="T4" fmla="*/ 148 w 21600"/>
                    <a:gd name="T5" fmla="*/ 250 h 21600"/>
                    <a:gd name="T6" fmla="*/ 885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614 w 21600"/>
                    <a:gd name="T13" fmla="*/ 3593 h 21600"/>
                    <a:gd name="T14" fmla="*/ 17986 w 21600"/>
                    <a:gd name="T15" fmla="*/ 1800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3624" y="21600"/>
                      </a:lnTo>
                      <a:lnTo>
                        <a:pt x="17976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9525">
                  <a:solidFill>
                    <a:srgbClr val="00B0F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087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667" y="3593"/>
                  <a:ext cx="1356" cy="443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solidFill>
                    <a:srgbClr val="00B0F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1pPr>
                  <a:lvl2pPr marL="742950" indent="-285750" eaLnBrk="0" hangingPunct="0"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5pPr>
                  <a:lvl6pPr marL="2514600" indent="-228600"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6pPr>
                  <a:lvl7pPr marL="2971800" indent="-228600"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7pPr>
                  <a:lvl8pPr marL="3429000" indent="-228600"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8pPr>
                  <a:lvl9pPr marL="3886200" indent="-228600"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9pPr>
                </a:lstStyle>
                <a:p>
                  <a:pPr algn="ctr" eaLnBrk="1" hangingPunct="1"/>
                  <a:r>
                    <a:rPr lang="zh-TW" altLang="en-US" b="1" dirty="0">
                      <a:solidFill>
                        <a:srgbClr val="7030A0"/>
                      </a:solidFill>
                      <a:latin typeface="標楷體" panose="03000509000000000000" pitchFamily="65" charset="-120"/>
                    </a:rPr>
                    <a:t>健康促進學校</a:t>
                  </a:r>
                  <a:endParaRPr lang="en-US" altLang="zh-TW" b="1" dirty="0">
                    <a:solidFill>
                      <a:srgbClr val="7030A0"/>
                    </a:solidFill>
                    <a:latin typeface="標楷體" panose="03000509000000000000" pitchFamily="65" charset="-120"/>
                  </a:endParaRPr>
                </a:p>
                <a:p>
                  <a:pPr algn="ctr" eaLnBrk="1" hangingPunct="1"/>
                  <a:r>
                    <a:rPr lang="en-US" altLang="zh-TW" b="1" dirty="0">
                      <a:latin typeface="標楷體" panose="03000509000000000000" pitchFamily="65" charset="-120"/>
                    </a:rPr>
                    <a:t>(</a:t>
                  </a:r>
                  <a:r>
                    <a:rPr lang="en-US" altLang="zh-TW" dirty="0">
                      <a:latin typeface="標楷體" panose="03000509000000000000" pitchFamily="65" charset="-120"/>
                    </a:rPr>
                    <a:t>14</a:t>
                  </a:r>
                  <a:r>
                    <a:rPr lang="zh-TW" altLang="en-US" dirty="0">
                      <a:latin typeface="標楷體" panose="03000509000000000000" pitchFamily="65" charset="-120"/>
                    </a:rPr>
                    <a:t>項生活技能</a:t>
                  </a:r>
                  <a:r>
                    <a:rPr lang="en-US" altLang="zh-TW" b="1" dirty="0">
                      <a:latin typeface="標楷體" panose="03000509000000000000" pitchFamily="65" charset="-120"/>
                    </a:rPr>
                    <a:t>)</a:t>
                  </a:r>
                  <a:endParaRPr lang="zh-TW" altLang="en-US" b="1" dirty="0">
                    <a:latin typeface="標楷體" panose="03000509000000000000" pitchFamily="65" charset="-120"/>
                  </a:endParaRPr>
                </a:p>
              </p:txBody>
            </p:sp>
          </p:grpSp>
          <p:sp>
            <p:nvSpPr>
              <p:cNvPr id="3085" name="AutoShape 49"/>
              <p:cNvSpPr>
                <a:spLocks noChangeArrowheads="1"/>
              </p:cNvSpPr>
              <p:nvPr/>
            </p:nvSpPr>
            <p:spPr bwMode="auto">
              <a:xfrm flipH="1">
                <a:off x="5337" y="3669"/>
                <a:ext cx="318" cy="499"/>
              </a:xfrm>
              <a:prstGeom prst="rtTriangle">
                <a:avLst/>
              </a:prstGeom>
              <a:solidFill>
                <a:srgbClr val="00B0F0"/>
              </a:solidFill>
              <a:ln w="9525" algn="ctr">
                <a:solidFill>
                  <a:srgbClr val="00B0F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128C4887-0B1A-4390-9A9F-80DF5749A37F}"/>
              </a:ext>
            </a:extLst>
          </p:cNvPr>
          <p:cNvSpPr/>
          <p:nvPr/>
        </p:nvSpPr>
        <p:spPr>
          <a:xfrm>
            <a:off x="0" y="-4649"/>
            <a:ext cx="9144000" cy="914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4787C75C-6480-4C32-99A9-E1090969A522}"/>
              </a:ext>
            </a:extLst>
          </p:cNvPr>
          <p:cNvGrpSpPr/>
          <p:nvPr/>
        </p:nvGrpSpPr>
        <p:grpSpPr>
          <a:xfrm>
            <a:off x="251520" y="168968"/>
            <a:ext cx="2675802" cy="584775"/>
            <a:chOff x="437094" y="177894"/>
            <a:chExt cx="2675802" cy="584775"/>
          </a:xfrm>
        </p:grpSpPr>
        <p:pic>
          <p:nvPicPr>
            <p:cNvPr id="52" name="圖片 51">
              <a:hlinkClick r:id="rId2"/>
              <a:extLst>
                <a:ext uri="{FF2B5EF4-FFF2-40B4-BE49-F238E27FC236}">
                  <a16:creationId xmlns:a16="http://schemas.microsoft.com/office/drawing/2014/main" id="{86BAC12A-AC8B-409B-A3BE-FD4C383DF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94" y="177894"/>
              <a:ext cx="588709" cy="584775"/>
            </a:xfrm>
            <a:prstGeom prst="rect">
              <a:avLst/>
            </a:prstGeom>
          </p:spPr>
        </p:pic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EDFDC52D-C7D6-482C-A571-D9907F90292A}"/>
                </a:ext>
              </a:extLst>
            </p:cNvPr>
            <p:cNvSpPr txBox="1"/>
            <p:nvPr/>
          </p:nvSpPr>
          <p:spPr>
            <a:xfrm>
              <a:off x="1030726" y="177894"/>
              <a:ext cx="20821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000" b="1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自強國民中學</a:t>
              </a:r>
            </a:p>
            <a:p>
              <a:r>
                <a:rPr lang="en-US" altLang="zh-TW" sz="1200" dirty="0" err="1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Ziqiang</a:t>
              </a:r>
              <a:r>
                <a:rPr lang="en-US" altLang="zh-TW" sz="1200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 Junior High School</a:t>
              </a:r>
              <a:endParaRPr lang="zh-TW" altLang="en-US" sz="1200" dirty="0">
                <a:solidFill>
                  <a:schemeClr val="accent2">
                    <a:lumMod val="50000"/>
                  </a:schemeClr>
                </a:solidFill>
                <a:ea typeface="文鼎粗魏碑" panose="03000809000000000000"/>
              </a:endParaRPr>
            </a:p>
          </p:txBody>
        </p:sp>
      </p:grp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F4EE4D39-9286-4A20-8282-8585C5FAC82D}"/>
              </a:ext>
            </a:extLst>
          </p:cNvPr>
          <p:cNvSpPr txBox="1"/>
          <p:nvPr/>
        </p:nvSpPr>
        <p:spPr>
          <a:xfrm>
            <a:off x="3779912" y="101965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校長遴選</a:t>
            </a:r>
          </a:p>
        </p:txBody>
      </p:sp>
    </p:spTree>
    <p:extLst>
      <p:ext uri="{BB962C8B-B14F-4D97-AF65-F5344CB8AC3E}">
        <p14:creationId xmlns:p14="http://schemas.microsoft.com/office/powerpoint/2010/main" val="45220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AFBDE4C5-A5BC-4D99-9DC8-79B5D7308E4B}"/>
              </a:ext>
            </a:extLst>
          </p:cNvPr>
          <p:cNvSpPr/>
          <p:nvPr/>
        </p:nvSpPr>
        <p:spPr>
          <a:xfrm>
            <a:off x="0" y="-4649"/>
            <a:ext cx="9144000" cy="914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3779912" y="101965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分享討論</a:t>
            </a: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FD70EE0E-44F5-4428-B66B-4245E0458CA8}"/>
              </a:ext>
            </a:extLst>
          </p:cNvPr>
          <p:cNvGrpSpPr/>
          <p:nvPr/>
        </p:nvGrpSpPr>
        <p:grpSpPr>
          <a:xfrm>
            <a:off x="251520" y="168968"/>
            <a:ext cx="2675802" cy="584775"/>
            <a:chOff x="437094" y="177894"/>
            <a:chExt cx="2675802" cy="584775"/>
          </a:xfrm>
        </p:grpSpPr>
        <p:pic>
          <p:nvPicPr>
            <p:cNvPr id="26" name="圖片 25">
              <a:hlinkClick r:id="rId4"/>
              <a:extLst>
                <a:ext uri="{FF2B5EF4-FFF2-40B4-BE49-F238E27FC236}">
                  <a16:creationId xmlns:a16="http://schemas.microsoft.com/office/drawing/2014/main" id="{DF0BF8A3-F806-4F6F-81FC-7B3DF5077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94" y="177894"/>
              <a:ext cx="588709" cy="584775"/>
            </a:xfrm>
            <a:prstGeom prst="rect">
              <a:avLst/>
            </a:prstGeom>
          </p:spPr>
        </p:pic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5BE7D481-4455-44C3-889D-5B4D7755AD51}"/>
                </a:ext>
              </a:extLst>
            </p:cNvPr>
            <p:cNvSpPr txBox="1"/>
            <p:nvPr/>
          </p:nvSpPr>
          <p:spPr>
            <a:xfrm>
              <a:off x="1030726" y="177894"/>
              <a:ext cx="20821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000" b="1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自強國民中學</a:t>
              </a:r>
            </a:p>
            <a:p>
              <a:r>
                <a:rPr lang="en-US" altLang="zh-TW" sz="1200" dirty="0" err="1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Ziqiang</a:t>
              </a:r>
              <a:r>
                <a:rPr lang="en-US" altLang="zh-TW" sz="1200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 Junior High School</a:t>
              </a:r>
              <a:endParaRPr lang="zh-TW" altLang="en-US" sz="1200" dirty="0">
                <a:solidFill>
                  <a:schemeClr val="accent2">
                    <a:lumMod val="50000"/>
                  </a:schemeClr>
                </a:solidFill>
                <a:ea typeface="文鼎粗魏碑" panose="03000809000000000000"/>
              </a:endParaRPr>
            </a:p>
          </p:txBody>
        </p:sp>
      </p:grpSp>
      <p:sp>
        <p:nvSpPr>
          <p:cNvPr id="8" name="文字方塊 7">
            <a:extLst>
              <a:ext uri="{FF2B5EF4-FFF2-40B4-BE49-F238E27FC236}">
                <a16:creationId xmlns:a16="http://schemas.microsoft.com/office/drawing/2014/main" id="{C5061735-E740-443D-A94E-141E792872F6}"/>
              </a:ext>
            </a:extLst>
          </p:cNvPr>
          <p:cNvSpPr txBox="1"/>
          <p:nvPr/>
        </p:nvSpPr>
        <p:spPr>
          <a:xfrm>
            <a:off x="737044" y="1031689"/>
            <a:ext cx="7478038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3000809000000000000" pitchFamily="65" charset="-120"/>
                <a:ea typeface="文鼎粗魏碑" panose="03000809000000000000" pitchFamily="65" charset="-120"/>
              </a:rPr>
              <a:t>兩兩配對討論：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29C0CAD-497E-4669-85B3-0D0A05FFDEA2}"/>
              </a:ext>
            </a:extLst>
          </p:cNvPr>
          <p:cNvSpPr txBox="1"/>
          <p:nvPr/>
        </p:nvSpPr>
        <p:spPr>
          <a:xfrm>
            <a:off x="737044" y="2001871"/>
            <a:ext cx="7478038" cy="23083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3000809000000000000" pitchFamily="65" charset="-120"/>
                <a:ea typeface="文鼎粗魏碑" panose="03000809000000000000" pitchFamily="65" charset="-120"/>
              </a:rPr>
              <a:t>為何要有課程核心小組？如何推動課程核心小組？課程核心小組要做什麼？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58B89C5-493C-4C4F-955E-242C9022731F}"/>
              </a:ext>
            </a:extLst>
          </p:cNvPr>
          <p:cNvSpPr txBox="1"/>
          <p:nvPr/>
        </p:nvSpPr>
        <p:spPr>
          <a:xfrm>
            <a:off x="737044" y="4501022"/>
            <a:ext cx="7478038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3000809000000000000" pitchFamily="65" charset="-120"/>
                <a:ea typeface="文鼎粗魏碑" panose="03000809000000000000" pitchFamily="65" charset="-120"/>
              </a:rPr>
              <a:t>請簡要寫下所想的內容。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F9A6A73-4DA9-4DBF-98F5-A6D2E5EC8DD7}"/>
              </a:ext>
            </a:extLst>
          </p:cNvPr>
          <p:cNvSpPr txBox="1"/>
          <p:nvPr/>
        </p:nvSpPr>
        <p:spPr>
          <a:xfrm>
            <a:off x="737044" y="5477402"/>
            <a:ext cx="7478038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3000809000000000000" pitchFamily="65" charset="-120"/>
                <a:ea typeface="文鼎粗魏碑" panose="03000809000000000000" pitchFamily="65" charset="-120"/>
              </a:rPr>
              <a:t>找你的夥伴分享各一分鐘。</a:t>
            </a:r>
          </a:p>
        </p:txBody>
      </p:sp>
      <p:pic>
        <p:nvPicPr>
          <p:cNvPr id="2" name="Soaking   May02 (360p)">
            <a:hlinkClick r:id="" action="ppaction://media"/>
            <a:extLst>
              <a:ext uri="{FF2B5EF4-FFF2-40B4-BE49-F238E27FC236}">
                <a16:creationId xmlns:a16="http://schemas.microsoft.com/office/drawing/2014/main" id="{2745F99E-051C-4E77-ABFF-0907AC6957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75303"/>
            <a:ext cx="928918" cy="69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3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091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AFBDE4C5-A5BC-4D99-9DC8-79B5D7308E4B}"/>
              </a:ext>
            </a:extLst>
          </p:cNvPr>
          <p:cNvSpPr/>
          <p:nvPr/>
        </p:nvSpPr>
        <p:spPr>
          <a:xfrm>
            <a:off x="0" y="-4649"/>
            <a:ext cx="9144000" cy="914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FD70EE0E-44F5-4428-B66B-4245E0458CA8}"/>
              </a:ext>
            </a:extLst>
          </p:cNvPr>
          <p:cNvGrpSpPr/>
          <p:nvPr/>
        </p:nvGrpSpPr>
        <p:grpSpPr>
          <a:xfrm>
            <a:off x="251520" y="168968"/>
            <a:ext cx="2675802" cy="584775"/>
            <a:chOff x="437094" y="177894"/>
            <a:chExt cx="2675802" cy="584775"/>
          </a:xfrm>
        </p:grpSpPr>
        <p:pic>
          <p:nvPicPr>
            <p:cNvPr id="26" name="圖片 25">
              <a:hlinkClick r:id="rId2"/>
              <a:extLst>
                <a:ext uri="{FF2B5EF4-FFF2-40B4-BE49-F238E27FC236}">
                  <a16:creationId xmlns:a16="http://schemas.microsoft.com/office/drawing/2014/main" id="{DF0BF8A3-F806-4F6F-81FC-7B3DF5077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94" y="177894"/>
              <a:ext cx="588709" cy="584775"/>
            </a:xfrm>
            <a:prstGeom prst="rect">
              <a:avLst/>
            </a:prstGeom>
          </p:spPr>
        </p:pic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5BE7D481-4455-44C3-889D-5B4D7755AD51}"/>
                </a:ext>
              </a:extLst>
            </p:cNvPr>
            <p:cNvSpPr txBox="1"/>
            <p:nvPr/>
          </p:nvSpPr>
          <p:spPr>
            <a:xfrm>
              <a:off x="1030726" y="177894"/>
              <a:ext cx="20821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000" b="1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自強國民中學</a:t>
              </a:r>
            </a:p>
            <a:p>
              <a:r>
                <a:rPr lang="en-US" altLang="zh-TW" sz="1200" dirty="0" err="1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Ziqiang</a:t>
              </a:r>
              <a:r>
                <a:rPr lang="en-US" altLang="zh-TW" sz="1200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 Junior High School</a:t>
              </a:r>
              <a:endParaRPr lang="zh-TW" altLang="en-US" sz="1200" dirty="0">
                <a:solidFill>
                  <a:schemeClr val="accent2">
                    <a:lumMod val="50000"/>
                  </a:schemeClr>
                </a:solidFill>
                <a:ea typeface="文鼎粗魏碑" panose="03000809000000000000"/>
              </a:endParaRP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AB8E88B7-3F03-42C9-83EA-307E4E7D088D}"/>
              </a:ext>
            </a:extLst>
          </p:cNvPr>
          <p:cNvGrpSpPr/>
          <p:nvPr/>
        </p:nvGrpSpPr>
        <p:grpSpPr>
          <a:xfrm>
            <a:off x="124748" y="1091927"/>
            <a:ext cx="8894504" cy="5289401"/>
            <a:chOff x="1924937" y="228600"/>
            <a:chExt cx="10163926" cy="5868465"/>
          </a:xfrm>
        </p:grpSpPr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E1D757A4-0CE1-424A-9C05-C1672471EBD8}"/>
                </a:ext>
              </a:extLst>
            </p:cNvPr>
            <p:cNvGrpSpPr/>
            <p:nvPr/>
          </p:nvGrpSpPr>
          <p:grpSpPr>
            <a:xfrm>
              <a:off x="4388566" y="597364"/>
              <a:ext cx="5057775" cy="447675"/>
              <a:chOff x="0" y="0"/>
              <a:chExt cx="2971800" cy="447675"/>
            </a:xfrm>
          </p:grpSpPr>
          <p:grpSp>
            <p:nvGrpSpPr>
              <p:cNvPr id="50" name="群組 49">
                <a:extLst>
                  <a:ext uri="{FF2B5EF4-FFF2-40B4-BE49-F238E27FC236}">
                    <a16:creationId xmlns:a16="http://schemas.microsoft.com/office/drawing/2014/main" id="{26F14190-F7CB-40B4-8E44-14BFBFCC67E6}"/>
                  </a:ext>
                </a:extLst>
              </p:cNvPr>
              <p:cNvGrpSpPr/>
              <p:nvPr/>
            </p:nvGrpSpPr>
            <p:grpSpPr>
              <a:xfrm>
                <a:off x="0" y="0"/>
                <a:ext cx="2971800" cy="228600"/>
                <a:chOff x="0" y="0"/>
                <a:chExt cx="2971800" cy="228600"/>
              </a:xfrm>
            </p:grpSpPr>
            <p:cxnSp>
              <p:nvCxnSpPr>
                <p:cNvPr id="53" name="直線接點 52">
                  <a:extLst>
                    <a:ext uri="{FF2B5EF4-FFF2-40B4-BE49-F238E27FC236}">
                      <a16:creationId xmlns:a16="http://schemas.microsoft.com/office/drawing/2014/main" id="{A0D66B18-4AB3-4047-A5FA-1700B6F06A14}"/>
                    </a:ext>
                  </a:extLst>
                </p:cNvPr>
                <p:cNvCxnSpPr/>
                <p:nvPr/>
              </p:nvCxnSpPr>
              <p:spPr>
                <a:xfrm>
                  <a:off x="1371600" y="0"/>
                  <a:ext cx="0" cy="228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線接點 53">
                  <a:extLst>
                    <a:ext uri="{FF2B5EF4-FFF2-40B4-BE49-F238E27FC236}">
                      <a16:creationId xmlns:a16="http://schemas.microsoft.com/office/drawing/2014/main" id="{29CACCD4-81D2-46A5-9FE3-8B16175BFBDB}"/>
                    </a:ext>
                  </a:extLst>
                </p:cNvPr>
                <p:cNvCxnSpPr/>
                <p:nvPr/>
              </p:nvCxnSpPr>
              <p:spPr>
                <a:xfrm>
                  <a:off x="0" y="228600"/>
                  <a:ext cx="29718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1" name="直線接點 50">
                <a:extLst>
                  <a:ext uri="{FF2B5EF4-FFF2-40B4-BE49-F238E27FC236}">
                    <a16:creationId xmlns:a16="http://schemas.microsoft.com/office/drawing/2014/main" id="{DE2EB02F-DC6C-4C9F-A1C6-CDF445D7CA63}"/>
                  </a:ext>
                </a:extLst>
              </p:cNvPr>
              <p:cNvCxnSpPr/>
              <p:nvPr/>
            </p:nvCxnSpPr>
            <p:spPr>
              <a:xfrm>
                <a:off x="9604" y="219075"/>
                <a:ext cx="0" cy="2286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接點 51">
                <a:extLst>
                  <a:ext uri="{FF2B5EF4-FFF2-40B4-BE49-F238E27FC236}">
                    <a16:creationId xmlns:a16="http://schemas.microsoft.com/office/drawing/2014/main" id="{30696092-7C5C-4311-916A-3FDE60927A86}"/>
                  </a:ext>
                </a:extLst>
              </p:cNvPr>
              <p:cNvCxnSpPr/>
              <p:nvPr/>
            </p:nvCxnSpPr>
            <p:spPr>
              <a:xfrm>
                <a:off x="2952750" y="219075"/>
                <a:ext cx="0" cy="2286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文字方塊 7">
              <a:extLst>
                <a:ext uri="{FF2B5EF4-FFF2-40B4-BE49-F238E27FC236}">
                  <a16:creationId xmlns:a16="http://schemas.microsoft.com/office/drawing/2014/main" id="{9C0E59B6-499B-4E1F-B457-DB726EEC91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2920" y="1045039"/>
              <a:ext cx="3355003" cy="448801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24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文鼎超顏楷" panose="03000A09000000000000" pitchFamily="65" charset="-120"/>
                  <a:ea typeface="文鼎粗魏碑" panose="02010609010101010101" pitchFamily="49" charset="-120"/>
                  <a:cs typeface="Times New Roman" panose="02020603050405020304" pitchFamily="18" charset="0"/>
                </a:rPr>
                <a:t>人文</a:t>
              </a:r>
              <a:r>
                <a:rPr kumimoji="0" lang="zh-TW" altLang="zh-TW" sz="24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文鼎粗魏碑" panose="02010609010101010101" pitchFamily="49" charset="-120"/>
                  <a:cs typeface="Times New Roman" panose="02020603050405020304" pitchFamily="18" charset="0"/>
                </a:rPr>
                <a:t>‧</a:t>
              </a:r>
              <a:r>
                <a:rPr kumimoji="0" lang="zh-TW" altLang="zh-TW" sz="24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文鼎超顏楷" panose="03000A09000000000000" pitchFamily="65" charset="-120"/>
                  <a:ea typeface="文鼎粗魏碑" panose="02010609010101010101" pitchFamily="49" charset="-120"/>
                  <a:cs typeface="Times New Roman" panose="02020603050405020304" pitchFamily="18" charset="0"/>
                </a:rPr>
                <a:t>科技</a:t>
              </a:r>
              <a:r>
                <a:rPr kumimoji="0" lang="zh-TW" altLang="zh-TW" sz="24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文鼎粗魏碑" panose="02010609010101010101" pitchFamily="49" charset="-120"/>
                  <a:cs typeface="Times New Roman" panose="02020603050405020304" pitchFamily="18" charset="0"/>
                </a:rPr>
                <a:t>‧</a:t>
              </a:r>
              <a:r>
                <a:rPr kumimoji="0" lang="zh-TW" altLang="zh-TW" sz="24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文鼎超顏楷" panose="03000A09000000000000" pitchFamily="65" charset="-120"/>
                  <a:ea typeface="文鼎粗魏碑" panose="02010609010101010101" pitchFamily="49" charset="-120"/>
                  <a:cs typeface="Times New Roman" panose="02020603050405020304" pitchFamily="18" charset="0"/>
                </a:rPr>
                <a:t>學習樂</a:t>
              </a:r>
              <a:endParaRPr kumimoji="0" lang="zh-TW" altLang="zh-TW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文鼎粗魏碑" panose="02010609010101010101" pitchFamily="49" charset="-120"/>
              </a:endParaRPr>
            </a:p>
          </p:txBody>
        </p:sp>
        <p:sp>
          <p:nvSpPr>
            <p:cNvPr id="10" name="文字方塊 8">
              <a:extLst>
                <a:ext uri="{FF2B5EF4-FFF2-40B4-BE49-F238E27FC236}">
                  <a16:creationId xmlns:a16="http://schemas.microsoft.com/office/drawing/2014/main" id="{D7B5E9CA-A655-4E2C-98FF-2E815AB907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37324" y="1045039"/>
              <a:ext cx="3532589" cy="4740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24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文鼎超顏楷" panose="03000A09000000000000" pitchFamily="65" charset="-120"/>
                  <a:ea typeface="文鼎粗魏碑" panose="02010609010101010101" pitchFamily="49" charset="-120"/>
                  <a:cs typeface="Times New Roman" panose="02020603050405020304" pitchFamily="18" charset="0"/>
                </a:rPr>
                <a:t>關懷</a:t>
              </a:r>
              <a:r>
                <a:rPr kumimoji="0" lang="zh-TW" altLang="zh-TW" sz="24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文鼎粗魏碑" panose="02010609010101010101" pitchFamily="49" charset="-120"/>
                  <a:cs typeface="Times New Roman" panose="02020603050405020304" pitchFamily="18" charset="0"/>
                </a:rPr>
                <a:t>‧</a:t>
              </a:r>
              <a:r>
                <a:rPr kumimoji="0" lang="zh-TW" altLang="zh-TW" sz="24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文鼎超顏楷" panose="03000A09000000000000" pitchFamily="65" charset="-120"/>
                  <a:ea typeface="文鼎粗魏碑" panose="02010609010101010101" pitchFamily="49" charset="-120"/>
                  <a:cs typeface="Times New Roman" panose="02020603050405020304" pitchFamily="18" charset="0"/>
                </a:rPr>
                <a:t>探索</a:t>
              </a:r>
              <a:r>
                <a:rPr kumimoji="0" lang="zh-TW" altLang="zh-TW" sz="24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文鼎粗魏碑" panose="02010609010101010101" pitchFamily="49" charset="-120"/>
                  <a:cs typeface="Times New Roman" panose="02020603050405020304" pitchFamily="18" charset="0"/>
                </a:rPr>
                <a:t>‧</a:t>
              </a:r>
              <a:r>
                <a:rPr kumimoji="0" lang="zh-TW" altLang="zh-TW" sz="24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文鼎超顏楷" panose="03000A09000000000000" pitchFamily="65" charset="-120"/>
                  <a:ea typeface="文鼎粗魏碑" panose="02010609010101010101" pitchFamily="49" charset="-120"/>
                  <a:cs typeface="Times New Roman" panose="02020603050405020304" pitchFamily="18" charset="0"/>
                </a:rPr>
                <a:t>服務情</a:t>
              </a:r>
              <a:endParaRPr kumimoji="0" lang="zh-TW" altLang="zh-TW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文鼎粗魏碑" panose="02010609010101010101" pitchFamily="49" charset="-120"/>
              </a:endParaRP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EC84A2E9-B580-4136-A41A-C2A4078C7C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3179" y="2303066"/>
              <a:ext cx="2759833" cy="51976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28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華康正顏楷體W9(P)" panose="03000900000000000000" pitchFamily="66" charset="-120"/>
                  <a:ea typeface="華康正顏楷體W9(P)" panose="03000900000000000000" pitchFamily="66" charset="-120"/>
                  <a:cs typeface="Times New Roman" panose="02020603050405020304" pitchFamily="18" charset="0"/>
                </a:rPr>
                <a:t>學習如何</a:t>
              </a:r>
              <a:r>
                <a:rPr kumimoji="0" lang="zh-TW" altLang="zh-TW" sz="28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華康正顏楷體W9(P)" panose="03000900000000000000" pitchFamily="66" charset="-120"/>
                  <a:ea typeface="華康正顏楷體W9(P)" panose="03000900000000000000" pitchFamily="66" charset="-120"/>
                  <a:cs typeface="Times New Roman" panose="02020603050405020304" pitchFamily="18" charset="0"/>
                </a:rPr>
                <a:t>學習</a:t>
              </a:r>
              <a:endParaRPr kumimoji="0" lang="zh-TW" altLang="zh-TW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華康正顏楷體W9(P)" panose="03000900000000000000" pitchFamily="66" charset="-120"/>
                <a:ea typeface="華康正顏楷體W9(P)" panose="03000900000000000000" pitchFamily="66" charset="-120"/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5657D581-9B2A-4D1D-A8DD-A8831F6057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67391" y="2340278"/>
              <a:ext cx="2729143" cy="51976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28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華康正顏楷體W9(P)" panose="03000900000000000000" pitchFamily="66" charset="-120"/>
                  <a:ea typeface="華康正顏楷體W9(P)" panose="03000900000000000000" pitchFamily="66" charset="-120"/>
                  <a:cs typeface="Times New Roman" panose="02020603050405020304" pitchFamily="18" charset="0"/>
                </a:rPr>
                <a:t>學習如何</a:t>
              </a:r>
              <a:r>
                <a:rPr kumimoji="0" lang="zh-TW" altLang="zh-TW" sz="28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華康正顏楷體W9(P)" panose="03000900000000000000" pitchFamily="66" charset="-120"/>
                  <a:ea typeface="華康正顏楷體W9(P)" panose="03000900000000000000" pitchFamily="66" charset="-120"/>
                  <a:cs typeface="Times New Roman" panose="02020603050405020304" pitchFamily="18" charset="0"/>
                </a:rPr>
                <a:t>溝通</a:t>
              </a:r>
              <a:endParaRPr kumimoji="0" lang="zh-TW" altLang="zh-TW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華康正顏楷體W9(P)" panose="03000900000000000000" pitchFamily="66" charset="-120"/>
                <a:ea typeface="華康正顏楷體W9(P)" panose="03000900000000000000" pitchFamily="66" charset="-120"/>
              </a:endParaRPr>
            </a:p>
          </p:txBody>
        </p:sp>
        <p:cxnSp>
          <p:nvCxnSpPr>
            <p:cNvPr id="13" name="直線接點 12">
              <a:extLst>
                <a:ext uri="{FF2B5EF4-FFF2-40B4-BE49-F238E27FC236}">
                  <a16:creationId xmlns:a16="http://schemas.microsoft.com/office/drawing/2014/main" id="{9B136B63-5358-42D2-A9DE-C999DC477EC7}"/>
                </a:ext>
              </a:extLst>
            </p:cNvPr>
            <p:cNvCxnSpPr/>
            <p:nvPr/>
          </p:nvCxnSpPr>
          <p:spPr>
            <a:xfrm>
              <a:off x="4407617" y="1476375"/>
              <a:ext cx="0" cy="8286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>
              <a:extLst>
                <a:ext uri="{FF2B5EF4-FFF2-40B4-BE49-F238E27FC236}">
                  <a16:creationId xmlns:a16="http://schemas.microsoft.com/office/drawing/2014/main" id="{92213D8B-C4EA-4211-B335-43D97C8A6E92}"/>
                </a:ext>
              </a:extLst>
            </p:cNvPr>
            <p:cNvCxnSpPr/>
            <p:nvPr/>
          </p:nvCxnSpPr>
          <p:spPr>
            <a:xfrm>
              <a:off x="9420531" y="1537456"/>
              <a:ext cx="0" cy="828675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</p:cxnSp>
        <p:sp>
          <p:nvSpPr>
            <p:cNvPr id="15" name="文字方塊 16">
              <a:extLst>
                <a:ext uri="{FF2B5EF4-FFF2-40B4-BE49-F238E27FC236}">
                  <a16:creationId xmlns:a16="http://schemas.microsoft.com/office/drawing/2014/main" id="{619A6413-1D9F-4E66-9C75-FB84139E2DD5}"/>
                </a:ext>
              </a:extLst>
            </p:cNvPr>
            <p:cNvSpPr txBox="1"/>
            <p:nvPr/>
          </p:nvSpPr>
          <p:spPr>
            <a:xfrm>
              <a:off x="1924937" y="3312857"/>
              <a:ext cx="1651598" cy="866148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400" b="1" kern="100" dirty="0">
                  <a:solidFill>
                    <a:srgbClr val="00B05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樂</a:t>
              </a:r>
              <a:r>
                <a:rPr lang="zh-TW" sz="2400" b="1" kern="100" dirty="0">
                  <a:solidFill>
                    <a:srgbClr val="FF0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在學習</a:t>
              </a:r>
              <a:endParaRPr lang="zh-TW" sz="24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zh-TW" sz="2400" b="1" kern="100" dirty="0">
                  <a:solidFill>
                    <a:srgbClr val="FF0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學習動機</a:t>
              </a:r>
              <a:endParaRPr lang="zh-TW" sz="24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16" name="文字方塊 17">
              <a:extLst>
                <a:ext uri="{FF2B5EF4-FFF2-40B4-BE49-F238E27FC236}">
                  <a16:creationId xmlns:a16="http://schemas.microsoft.com/office/drawing/2014/main" id="{F156C169-CB23-4743-AF68-8F8D9A0341CA}"/>
                </a:ext>
              </a:extLst>
            </p:cNvPr>
            <p:cNvSpPr txBox="1"/>
            <p:nvPr/>
          </p:nvSpPr>
          <p:spPr>
            <a:xfrm>
              <a:off x="3638351" y="3325528"/>
              <a:ext cx="1687045" cy="837235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>
                <a:spcAft>
                  <a:spcPts val="0"/>
                </a:spcAft>
                <a:defRPr sz="2400" b="1" kern="100">
                  <a:solidFill>
                    <a:srgbClr val="00B05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defRPr>
              </a:lvl1pPr>
            </a:lstStyle>
            <a:p>
              <a:r>
                <a:rPr lang="zh-TW" dirty="0"/>
                <a:t>巧</a:t>
              </a:r>
              <a:r>
                <a:rPr lang="zh-TW" dirty="0">
                  <a:solidFill>
                    <a:srgbClr val="FF0000"/>
                  </a:solidFill>
                </a:rPr>
                <a:t>在學習</a:t>
              </a:r>
            </a:p>
            <a:p>
              <a:r>
                <a:rPr lang="zh-TW" dirty="0">
                  <a:solidFill>
                    <a:srgbClr val="FF0000"/>
                  </a:solidFill>
                </a:rPr>
                <a:t>學習策略</a:t>
              </a:r>
            </a:p>
          </p:txBody>
        </p:sp>
        <p:sp>
          <p:nvSpPr>
            <p:cNvPr id="17" name="文字方塊 18">
              <a:extLst>
                <a:ext uri="{FF2B5EF4-FFF2-40B4-BE49-F238E27FC236}">
                  <a16:creationId xmlns:a16="http://schemas.microsoft.com/office/drawing/2014/main" id="{76B7AA52-91B5-42EE-AC5D-395AA5EFD95F}"/>
                </a:ext>
              </a:extLst>
            </p:cNvPr>
            <p:cNvSpPr txBox="1"/>
            <p:nvPr/>
          </p:nvSpPr>
          <p:spPr>
            <a:xfrm>
              <a:off x="5354978" y="3323649"/>
              <a:ext cx="1651963" cy="853862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>
                <a:spcAft>
                  <a:spcPts val="0"/>
                </a:spcAft>
                <a:defRPr sz="2400" b="1" kern="100">
                  <a:solidFill>
                    <a:srgbClr val="00B05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defRPr>
              </a:lvl1pPr>
            </a:lstStyle>
            <a:p>
              <a:r>
                <a:rPr lang="zh-TW" dirty="0"/>
                <a:t>精</a:t>
              </a:r>
              <a:r>
                <a:rPr lang="zh-TW" dirty="0">
                  <a:solidFill>
                    <a:srgbClr val="FF0000"/>
                  </a:solidFill>
                </a:rPr>
                <a:t>在學習</a:t>
              </a:r>
            </a:p>
            <a:p>
              <a:r>
                <a:rPr lang="zh-TW" dirty="0">
                  <a:solidFill>
                    <a:srgbClr val="FF0000"/>
                  </a:solidFill>
                </a:rPr>
                <a:t>學習探究</a:t>
              </a:r>
            </a:p>
          </p:txBody>
        </p:sp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317608B0-0B3D-4A08-8E94-E0BC2B5F5349}"/>
                </a:ext>
              </a:extLst>
            </p:cNvPr>
            <p:cNvGrpSpPr/>
            <p:nvPr/>
          </p:nvGrpSpPr>
          <p:grpSpPr>
            <a:xfrm>
              <a:off x="2713704" y="2837430"/>
              <a:ext cx="3514687" cy="485909"/>
              <a:chOff x="0" y="93500"/>
              <a:chExt cx="1676400" cy="485909"/>
            </a:xfrm>
          </p:grpSpPr>
          <p:grpSp>
            <p:nvGrpSpPr>
              <p:cNvPr id="45" name="群組 44">
                <a:extLst>
                  <a:ext uri="{FF2B5EF4-FFF2-40B4-BE49-F238E27FC236}">
                    <a16:creationId xmlns:a16="http://schemas.microsoft.com/office/drawing/2014/main" id="{14E62485-77BC-419E-BD7D-C44DBBD6C50D}"/>
                  </a:ext>
                </a:extLst>
              </p:cNvPr>
              <p:cNvGrpSpPr/>
              <p:nvPr/>
            </p:nvGrpSpPr>
            <p:grpSpPr>
              <a:xfrm>
                <a:off x="0" y="93500"/>
                <a:ext cx="1676400" cy="485909"/>
                <a:chOff x="0" y="93500"/>
                <a:chExt cx="1676400" cy="485909"/>
              </a:xfrm>
            </p:grpSpPr>
            <p:cxnSp>
              <p:nvCxnSpPr>
                <p:cNvPr id="47" name="直線接點 46">
                  <a:extLst>
                    <a:ext uri="{FF2B5EF4-FFF2-40B4-BE49-F238E27FC236}">
                      <a16:creationId xmlns:a16="http://schemas.microsoft.com/office/drawing/2014/main" id="{9046FAB5-E735-40A9-BC0A-D67AB7D55DDF}"/>
                    </a:ext>
                  </a:extLst>
                </p:cNvPr>
                <p:cNvCxnSpPr/>
                <p:nvPr/>
              </p:nvCxnSpPr>
              <p:spPr>
                <a:xfrm>
                  <a:off x="805672" y="93500"/>
                  <a:ext cx="0" cy="48590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線接點 47">
                  <a:extLst>
                    <a:ext uri="{FF2B5EF4-FFF2-40B4-BE49-F238E27FC236}">
                      <a16:creationId xmlns:a16="http://schemas.microsoft.com/office/drawing/2014/main" id="{80C3A629-4A95-48AC-9E3B-9730CFF29B70}"/>
                    </a:ext>
                  </a:extLst>
                </p:cNvPr>
                <p:cNvCxnSpPr/>
                <p:nvPr/>
              </p:nvCxnSpPr>
              <p:spPr>
                <a:xfrm>
                  <a:off x="0" y="342900"/>
                  <a:ext cx="16764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線接點 48">
                  <a:extLst>
                    <a:ext uri="{FF2B5EF4-FFF2-40B4-BE49-F238E27FC236}">
                      <a16:creationId xmlns:a16="http://schemas.microsoft.com/office/drawing/2014/main" id="{DE5985AA-7B00-4845-83CB-7BF081149903}"/>
                    </a:ext>
                  </a:extLst>
                </p:cNvPr>
                <p:cNvCxnSpPr/>
                <p:nvPr/>
              </p:nvCxnSpPr>
              <p:spPr>
                <a:xfrm>
                  <a:off x="11382" y="333375"/>
                  <a:ext cx="0" cy="228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直線接點 45">
                <a:extLst>
                  <a:ext uri="{FF2B5EF4-FFF2-40B4-BE49-F238E27FC236}">
                    <a16:creationId xmlns:a16="http://schemas.microsoft.com/office/drawing/2014/main" id="{6ACD15A1-0DE5-4CEF-A0DC-729278D097B4}"/>
                  </a:ext>
                </a:extLst>
              </p:cNvPr>
              <p:cNvCxnSpPr/>
              <p:nvPr/>
            </p:nvCxnSpPr>
            <p:spPr>
              <a:xfrm>
                <a:off x="1665018" y="333375"/>
                <a:ext cx="0" cy="2286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E719A477-AB8F-402A-9C17-F9B541B9EECE}"/>
                </a:ext>
              </a:extLst>
            </p:cNvPr>
            <p:cNvGrpSpPr/>
            <p:nvPr/>
          </p:nvGrpSpPr>
          <p:grpSpPr>
            <a:xfrm>
              <a:off x="7788992" y="2862580"/>
              <a:ext cx="3419782" cy="485907"/>
              <a:chOff x="0" y="50946"/>
              <a:chExt cx="1676400" cy="529502"/>
            </a:xfrm>
          </p:grpSpPr>
          <p:grpSp>
            <p:nvGrpSpPr>
              <p:cNvPr id="40" name="群組 39">
                <a:extLst>
                  <a:ext uri="{FF2B5EF4-FFF2-40B4-BE49-F238E27FC236}">
                    <a16:creationId xmlns:a16="http://schemas.microsoft.com/office/drawing/2014/main" id="{7BE855FD-3197-4880-8710-43BD8A20BD98}"/>
                  </a:ext>
                </a:extLst>
              </p:cNvPr>
              <p:cNvGrpSpPr/>
              <p:nvPr/>
            </p:nvGrpSpPr>
            <p:grpSpPr>
              <a:xfrm>
                <a:off x="0" y="50946"/>
                <a:ext cx="1676400" cy="529502"/>
                <a:chOff x="0" y="50946"/>
                <a:chExt cx="1676400" cy="529502"/>
              </a:xfrm>
            </p:grpSpPr>
            <p:cxnSp>
              <p:nvCxnSpPr>
                <p:cNvPr id="42" name="直線接點 41">
                  <a:extLst>
                    <a:ext uri="{FF2B5EF4-FFF2-40B4-BE49-F238E27FC236}">
                      <a16:creationId xmlns:a16="http://schemas.microsoft.com/office/drawing/2014/main" id="{3786B524-EE9A-4D6D-85D6-D5AD9D87452F}"/>
                    </a:ext>
                  </a:extLst>
                </p:cNvPr>
                <p:cNvCxnSpPr/>
                <p:nvPr/>
              </p:nvCxnSpPr>
              <p:spPr>
                <a:xfrm>
                  <a:off x="805392" y="50946"/>
                  <a:ext cx="0" cy="529502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3" name="直線接點 42">
                  <a:extLst>
                    <a:ext uri="{FF2B5EF4-FFF2-40B4-BE49-F238E27FC236}">
                      <a16:creationId xmlns:a16="http://schemas.microsoft.com/office/drawing/2014/main" id="{7542370D-5BEE-46C0-8655-BA6EDD90EDF5}"/>
                    </a:ext>
                  </a:extLst>
                </p:cNvPr>
                <p:cNvCxnSpPr/>
                <p:nvPr/>
              </p:nvCxnSpPr>
              <p:spPr>
                <a:xfrm>
                  <a:off x="0" y="342900"/>
                  <a:ext cx="1676400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4" name="直線接點 43">
                  <a:extLst>
                    <a:ext uri="{FF2B5EF4-FFF2-40B4-BE49-F238E27FC236}">
                      <a16:creationId xmlns:a16="http://schemas.microsoft.com/office/drawing/2014/main" id="{819E25B5-859E-4E9E-A797-AA874988F8FC}"/>
                    </a:ext>
                  </a:extLst>
                </p:cNvPr>
                <p:cNvCxnSpPr/>
                <p:nvPr/>
              </p:nvCxnSpPr>
              <p:spPr>
                <a:xfrm>
                  <a:off x="11170" y="333375"/>
                  <a:ext cx="0" cy="22860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  <p:cxnSp>
            <p:nvCxnSpPr>
              <p:cNvPr id="41" name="直線接點 40">
                <a:extLst>
                  <a:ext uri="{FF2B5EF4-FFF2-40B4-BE49-F238E27FC236}">
                    <a16:creationId xmlns:a16="http://schemas.microsoft.com/office/drawing/2014/main" id="{A662D8AE-2616-4C4C-9838-AA60002BE4B7}"/>
                  </a:ext>
                </a:extLst>
              </p:cNvPr>
              <p:cNvCxnSpPr/>
              <p:nvPr/>
            </p:nvCxnSpPr>
            <p:spPr>
              <a:xfrm>
                <a:off x="1665230" y="350619"/>
                <a:ext cx="0" cy="22860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0" name="文字方塊 32">
              <a:extLst>
                <a:ext uri="{FF2B5EF4-FFF2-40B4-BE49-F238E27FC236}">
                  <a16:creationId xmlns:a16="http://schemas.microsoft.com/office/drawing/2014/main" id="{73522D83-069E-4668-A524-79EEA2757B39}"/>
                </a:ext>
              </a:extLst>
            </p:cNvPr>
            <p:cNvSpPr txBox="1"/>
            <p:nvPr/>
          </p:nvSpPr>
          <p:spPr>
            <a:xfrm>
              <a:off x="7084755" y="3337638"/>
              <a:ext cx="1612645" cy="82819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>
                <a:spcAft>
                  <a:spcPts val="0"/>
                </a:spcAft>
                <a:defRPr sz="2400" b="1" kern="100">
                  <a:solidFill>
                    <a:srgbClr val="00B05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defRPr>
              </a:lvl1pPr>
            </a:lstStyle>
            <a:p>
              <a:r>
                <a:rPr lang="zh-TW" dirty="0"/>
                <a:t>同儕</a:t>
              </a:r>
              <a:r>
                <a:rPr lang="zh-TW" dirty="0">
                  <a:solidFill>
                    <a:srgbClr val="FF0000"/>
                  </a:solidFill>
                </a:rPr>
                <a:t>溝通</a:t>
              </a:r>
            </a:p>
            <a:p>
              <a:r>
                <a:rPr lang="zh-TW" dirty="0">
                  <a:solidFill>
                    <a:srgbClr val="FF0000"/>
                  </a:solidFill>
                </a:rPr>
                <a:t>學習合作</a:t>
              </a:r>
            </a:p>
          </p:txBody>
        </p:sp>
        <p:sp>
          <p:nvSpPr>
            <p:cNvPr id="21" name="文字方塊 33">
              <a:extLst>
                <a:ext uri="{FF2B5EF4-FFF2-40B4-BE49-F238E27FC236}">
                  <a16:creationId xmlns:a16="http://schemas.microsoft.com/office/drawing/2014/main" id="{43084E5A-C692-41DA-BC08-80F40D6725C8}"/>
                </a:ext>
              </a:extLst>
            </p:cNvPr>
            <p:cNvSpPr txBox="1"/>
            <p:nvPr/>
          </p:nvSpPr>
          <p:spPr>
            <a:xfrm>
              <a:off x="8750399" y="3336062"/>
              <a:ext cx="1612644" cy="82819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>
                <a:spcAft>
                  <a:spcPts val="0"/>
                </a:spcAft>
                <a:defRPr sz="2400" b="1" kern="100">
                  <a:solidFill>
                    <a:srgbClr val="00B05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defRPr>
              </a:lvl1pPr>
            </a:lstStyle>
            <a:p>
              <a:r>
                <a:rPr lang="zh-TW" dirty="0"/>
                <a:t>向下</a:t>
              </a:r>
              <a:r>
                <a:rPr lang="zh-TW" dirty="0">
                  <a:solidFill>
                    <a:srgbClr val="FF0000"/>
                  </a:solidFill>
                </a:rPr>
                <a:t>溝通</a:t>
              </a:r>
            </a:p>
            <a:p>
              <a:r>
                <a:rPr lang="zh-TW" dirty="0">
                  <a:solidFill>
                    <a:srgbClr val="FF0000"/>
                  </a:solidFill>
                </a:rPr>
                <a:t>學習領導</a:t>
              </a:r>
            </a:p>
          </p:txBody>
        </p:sp>
        <p:sp>
          <p:nvSpPr>
            <p:cNvPr id="22" name="文字方塊 34">
              <a:extLst>
                <a:ext uri="{FF2B5EF4-FFF2-40B4-BE49-F238E27FC236}">
                  <a16:creationId xmlns:a16="http://schemas.microsoft.com/office/drawing/2014/main" id="{51C8089E-66F8-4C96-A7ED-0EF438AECADB}"/>
                </a:ext>
              </a:extLst>
            </p:cNvPr>
            <p:cNvSpPr txBox="1"/>
            <p:nvPr/>
          </p:nvSpPr>
          <p:spPr>
            <a:xfrm>
              <a:off x="10437829" y="3350810"/>
              <a:ext cx="1651034" cy="82819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>
                <a:spcAft>
                  <a:spcPts val="0"/>
                </a:spcAft>
                <a:defRPr sz="2400" b="1" kern="100">
                  <a:solidFill>
                    <a:srgbClr val="00B05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defRPr>
              </a:lvl1pPr>
            </a:lstStyle>
            <a:p>
              <a:r>
                <a:rPr lang="zh-TW" dirty="0"/>
                <a:t>向上</a:t>
              </a:r>
              <a:r>
                <a:rPr lang="zh-TW" dirty="0">
                  <a:solidFill>
                    <a:srgbClr val="FF0000"/>
                  </a:solidFill>
                </a:rPr>
                <a:t>溝通</a:t>
              </a:r>
            </a:p>
            <a:p>
              <a:r>
                <a:rPr lang="zh-TW" dirty="0">
                  <a:solidFill>
                    <a:srgbClr val="FF0000"/>
                  </a:solidFill>
                </a:rPr>
                <a:t>學習服務</a:t>
              </a:r>
            </a:p>
          </p:txBody>
        </p:sp>
        <p:cxnSp>
          <p:nvCxnSpPr>
            <p:cNvPr id="23" name="直線接點 22">
              <a:extLst>
                <a:ext uri="{FF2B5EF4-FFF2-40B4-BE49-F238E27FC236}">
                  <a16:creationId xmlns:a16="http://schemas.microsoft.com/office/drawing/2014/main" id="{FA0E3103-D34B-4BAD-9B36-AD7B25F732B5}"/>
                </a:ext>
              </a:extLst>
            </p:cNvPr>
            <p:cNvCxnSpPr/>
            <p:nvPr/>
          </p:nvCxnSpPr>
          <p:spPr>
            <a:xfrm>
              <a:off x="2776688" y="4177511"/>
              <a:ext cx="0" cy="2286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接點 23">
              <a:extLst>
                <a:ext uri="{FF2B5EF4-FFF2-40B4-BE49-F238E27FC236}">
                  <a16:creationId xmlns:a16="http://schemas.microsoft.com/office/drawing/2014/main" id="{B0A0F75D-9B89-419D-A54B-39AE298AC3EC}"/>
                </a:ext>
              </a:extLst>
            </p:cNvPr>
            <p:cNvCxnSpPr/>
            <p:nvPr/>
          </p:nvCxnSpPr>
          <p:spPr>
            <a:xfrm>
              <a:off x="4465826" y="4156824"/>
              <a:ext cx="0" cy="2286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</p:cxnSp>
        <p:cxnSp>
          <p:nvCxnSpPr>
            <p:cNvPr id="28" name="直線接點 27">
              <a:extLst>
                <a:ext uri="{FF2B5EF4-FFF2-40B4-BE49-F238E27FC236}">
                  <a16:creationId xmlns:a16="http://schemas.microsoft.com/office/drawing/2014/main" id="{012ABE45-DA4E-40F4-B60E-6F84B53233A7}"/>
                </a:ext>
              </a:extLst>
            </p:cNvPr>
            <p:cNvCxnSpPr/>
            <p:nvPr/>
          </p:nvCxnSpPr>
          <p:spPr>
            <a:xfrm>
              <a:off x="6207498" y="4156824"/>
              <a:ext cx="0" cy="2286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</p:cxnSp>
        <p:cxnSp>
          <p:nvCxnSpPr>
            <p:cNvPr id="29" name="直線接點 28">
              <a:extLst>
                <a:ext uri="{FF2B5EF4-FFF2-40B4-BE49-F238E27FC236}">
                  <a16:creationId xmlns:a16="http://schemas.microsoft.com/office/drawing/2014/main" id="{08512072-F543-4A5C-BC6B-1C626E59E3AE}"/>
                </a:ext>
              </a:extLst>
            </p:cNvPr>
            <p:cNvCxnSpPr/>
            <p:nvPr/>
          </p:nvCxnSpPr>
          <p:spPr>
            <a:xfrm>
              <a:off x="7827853" y="4156824"/>
              <a:ext cx="0" cy="22860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0" name="直線接點 29">
              <a:extLst>
                <a:ext uri="{FF2B5EF4-FFF2-40B4-BE49-F238E27FC236}">
                  <a16:creationId xmlns:a16="http://schemas.microsoft.com/office/drawing/2014/main" id="{1F1B636F-D478-4FD1-A4FB-57D3166A0E5C}"/>
                </a:ext>
              </a:extLst>
            </p:cNvPr>
            <p:cNvCxnSpPr/>
            <p:nvPr/>
          </p:nvCxnSpPr>
          <p:spPr>
            <a:xfrm>
              <a:off x="9488363" y="4164252"/>
              <a:ext cx="0" cy="22860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1" name="直線接點 30">
              <a:extLst>
                <a:ext uri="{FF2B5EF4-FFF2-40B4-BE49-F238E27FC236}">
                  <a16:creationId xmlns:a16="http://schemas.microsoft.com/office/drawing/2014/main" id="{110E7E58-83E3-49C6-9426-DCD8076A7D5D}"/>
                </a:ext>
              </a:extLst>
            </p:cNvPr>
            <p:cNvCxnSpPr/>
            <p:nvPr/>
          </p:nvCxnSpPr>
          <p:spPr>
            <a:xfrm>
              <a:off x="11169913" y="4177511"/>
              <a:ext cx="0" cy="22860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2" name="文字方塊 44">
              <a:extLst>
                <a:ext uri="{FF2B5EF4-FFF2-40B4-BE49-F238E27FC236}">
                  <a16:creationId xmlns:a16="http://schemas.microsoft.com/office/drawing/2014/main" id="{5A2D209F-0844-48BA-9F6C-357E437507EA}"/>
                </a:ext>
              </a:extLst>
            </p:cNvPr>
            <p:cNvSpPr txBox="1"/>
            <p:nvPr/>
          </p:nvSpPr>
          <p:spPr>
            <a:xfrm>
              <a:off x="1957271" y="4418322"/>
              <a:ext cx="1651598" cy="1649249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kern="100" dirty="0"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1.</a:t>
              </a:r>
              <a:r>
                <a:rPr lang="zh-TW" sz="2400" kern="100" dirty="0"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與學生生活連結</a:t>
              </a:r>
            </a:p>
            <a:p>
              <a:pPr>
                <a:spcAft>
                  <a:spcPts val="0"/>
                </a:spcAft>
              </a:pPr>
              <a:r>
                <a:rPr lang="en-US" sz="2400" kern="100" dirty="0"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2.</a:t>
              </a:r>
              <a:r>
                <a:rPr lang="zh-TW" sz="2400" kern="100" dirty="0"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趣味化課程教學</a:t>
              </a:r>
            </a:p>
          </p:txBody>
        </p:sp>
        <p:sp>
          <p:nvSpPr>
            <p:cNvPr id="33" name="文字方塊 45">
              <a:extLst>
                <a:ext uri="{FF2B5EF4-FFF2-40B4-BE49-F238E27FC236}">
                  <a16:creationId xmlns:a16="http://schemas.microsoft.com/office/drawing/2014/main" id="{C82C48CD-212B-4678-AEF3-40AF3458DABE}"/>
                </a:ext>
              </a:extLst>
            </p:cNvPr>
            <p:cNvSpPr txBox="1"/>
            <p:nvPr/>
          </p:nvSpPr>
          <p:spPr>
            <a:xfrm>
              <a:off x="3654426" y="4418322"/>
              <a:ext cx="1638818" cy="1663996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>
                <a:spcAft>
                  <a:spcPts val="0"/>
                </a:spcAft>
                <a:defRPr sz="2400" kern="100"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defRPr>
              </a:lvl1pPr>
            </a:lstStyle>
            <a:p>
              <a:r>
                <a:rPr lang="en-US" dirty="0"/>
                <a:t>1.</a:t>
              </a:r>
              <a:r>
                <a:rPr lang="zh-TW" dirty="0"/>
                <a:t>有效優勢的學習</a:t>
              </a:r>
            </a:p>
            <a:p>
              <a:r>
                <a:rPr lang="en-US" dirty="0"/>
                <a:t>2.</a:t>
              </a:r>
              <a:r>
                <a:rPr lang="zh-TW" dirty="0"/>
                <a:t>多元的學習策略</a:t>
              </a:r>
            </a:p>
          </p:txBody>
        </p:sp>
        <p:sp>
          <p:nvSpPr>
            <p:cNvPr id="34" name="文字方塊 46">
              <a:extLst>
                <a:ext uri="{FF2B5EF4-FFF2-40B4-BE49-F238E27FC236}">
                  <a16:creationId xmlns:a16="http://schemas.microsoft.com/office/drawing/2014/main" id="{BC9C48A1-2B8F-4CE1-96E9-C4AE099E7757}"/>
                </a:ext>
              </a:extLst>
            </p:cNvPr>
            <p:cNvSpPr txBox="1"/>
            <p:nvPr/>
          </p:nvSpPr>
          <p:spPr>
            <a:xfrm>
              <a:off x="5314492" y="4392851"/>
              <a:ext cx="1638818" cy="1689466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>
                <a:spcAft>
                  <a:spcPts val="0"/>
                </a:spcAft>
                <a:defRPr sz="2400" kern="100"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defRPr>
              </a:lvl1pPr>
            </a:lstStyle>
            <a:p>
              <a:r>
                <a:rPr lang="en-US" dirty="0"/>
                <a:t>1.</a:t>
              </a:r>
              <a:r>
                <a:rPr lang="zh-TW" dirty="0"/>
                <a:t>主題覺知與探究</a:t>
              </a:r>
            </a:p>
            <a:p>
              <a:r>
                <a:rPr lang="en-US" dirty="0"/>
                <a:t>2.</a:t>
              </a:r>
              <a:r>
                <a:rPr lang="zh-TW" dirty="0"/>
                <a:t>問題解決與實踐</a:t>
              </a:r>
            </a:p>
          </p:txBody>
        </p:sp>
        <p:sp>
          <p:nvSpPr>
            <p:cNvPr id="35" name="文字方塊 48">
              <a:extLst>
                <a:ext uri="{FF2B5EF4-FFF2-40B4-BE49-F238E27FC236}">
                  <a16:creationId xmlns:a16="http://schemas.microsoft.com/office/drawing/2014/main" id="{8606ECB0-771E-489E-839F-54F525C9E888}"/>
                </a:ext>
              </a:extLst>
            </p:cNvPr>
            <p:cNvSpPr txBox="1"/>
            <p:nvPr/>
          </p:nvSpPr>
          <p:spPr>
            <a:xfrm>
              <a:off x="7076856" y="4395819"/>
              <a:ext cx="1612644" cy="1701245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>
                <a:spcAft>
                  <a:spcPts val="0"/>
                </a:spcAft>
                <a:defRPr sz="2400" kern="100"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defRPr>
              </a:lvl1pPr>
            </a:lstStyle>
            <a:p>
              <a:r>
                <a:rPr lang="en-US" dirty="0"/>
                <a:t>1.</a:t>
              </a:r>
              <a:r>
                <a:rPr lang="zh-TW" dirty="0"/>
                <a:t>合作技巧的表達</a:t>
              </a:r>
            </a:p>
            <a:p>
              <a:r>
                <a:rPr lang="en-US" dirty="0"/>
                <a:t>2.</a:t>
              </a:r>
              <a:r>
                <a:rPr lang="zh-TW" dirty="0"/>
                <a:t>同理心的學習力</a:t>
              </a:r>
            </a:p>
          </p:txBody>
        </p:sp>
        <p:sp>
          <p:nvSpPr>
            <p:cNvPr id="36" name="文字方塊 49">
              <a:extLst>
                <a:ext uri="{FF2B5EF4-FFF2-40B4-BE49-F238E27FC236}">
                  <a16:creationId xmlns:a16="http://schemas.microsoft.com/office/drawing/2014/main" id="{45E3D987-94E1-4733-B8CE-2FB36DE88926}"/>
                </a:ext>
              </a:extLst>
            </p:cNvPr>
            <p:cNvSpPr txBox="1"/>
            <p:nvPr/>
          </p:nvSpPr>
          <p:spPr>
            <a:xfrm>
              <a:off x="8750398" y="4395391"/>
              <a:ext cx="1608971" cy="1701674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>
                <a:spcAft>
                  <a:spcPts val="0"/>
                </a:spcAft>
                <a:defRPr sz="2400" kern="100"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defRPr>
              </a:lvl1pPr>
            </a:lstStyle>
            <a:p>
              <a:r>
                <a:rPr lang="en-US" dirty="0"/>
                <a:t>1.</a:t>
              </a:r>
              <a:r>
                <a:rPr lang="zh-TW" dirty="0"/>
                <a:t>說故事的領導力</a:t>
              </a:r>
            </a:p>
            <a:p>
              <a:r>
                <a:rPr lang="en-US" dirty="0"/>
                <a:t>2.</a:t>
              </a:r>
              <a:r>
                <a:rPr lang="zh-TW" dirty="0"/>
                <a:t>班級幹部的經營</a:t>
              </a:r>
            </a:p>
          </p:txBody>
        </p:sp>
        <p:sp>
          <p:nvSpPr>
            <p:cNvPr id="37" name="文字方塊 50">
              <a:extLst>
                <a:ext uri="{FF2B5EF4-FFF2-40B4-BE49-F238E27FC236}">
                  <a16:creationId xmlns:a16="http://schemas.microsoft.com/office/drawing/2014/main" id="{67B9F9C8-024A-4AA5-8294-1045901615E7}"/>
                </a:ext>
              </a:extLst>
            </p:cNvPr>
            <p:cNvSpPr txBox="1"/>
            <p:nvPr/>
          </p:nvSpPr>
          <p:spPr>
            <a:xfrm>
              <a:off x="10437828" y="4388114"/>
              <a:ext cx="1608970" cy="1704075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>
                <a:spcAft>
                  <a:spcPts val="0"/>
                </a:spcAft>
                <a:defRPr sz="2400" kern="100"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defRPr>
              </a:lvl1pPr>
            </a:lstStyle>
            <a:p>
              <a:r>
                <a:rPr lang="en-US" dirty="0"/>
                <a:t>1.</a:t>
              </a:r>
              <a:r>
                <a:rPr lang="zh-TW" dirty="0"/>
                <a:t>計畫分享企劃力</a:t>
              </a:r>
            </a:p>
            <a:p>
              <a:r>
                <a:rPr lang="en-US" dirty="0"/>
                <a:t>2.</a:t>
              </a:r>
              <a:r>
                <a:rPr lang="zh-TW" dirty="0"/>
                <a:t>社區營造的服務</a:t>
              </a:r>
            </a:p>
          </p:txBody>
        </p:sp>
        <p:sp>
          <p:nvSpPr>
            <p:cNvPr id="38" name="文字方塊 14">
              <a:extLst>
                <a:ext uri="{FF2B5EF4-FFF2-40B4-BE49-F238E27FC236}">
                  <a16:creationId xmlns:a16="http://schemas.microsoft.com/office/drawing/2014/main" id="{F0A2EADC-DDC0-480C-859E-7A8B1C046C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6389" y="1537456"/>
              <a:ext cx="2330244" cy="457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2400" b="1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課程核心素養</a:t>
              </a:r>
              <a:endParaRPr kumimoji="0" lang="zh-TW" altLang="zh-TW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" name="文字方塊 9">
              <a:extLst>
                <a:ext uri="{FF2B5EF4-FFF2-40B4-BE49-F238E27FC236}">
                  <a16:creationId xmlns:a16="http://schemas.microsoft.com/office/drawing/2014/main" id="{2B6EDE65-071A-41C6-857E-163D757DC6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08524" y="228600"/>
              <a:ext cx="1828800" cy="3857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2400" b="1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學校願景</a:t>
              </a:r>
              <a:endParaRPr kumimoji="0" lang="zh-TW" altLang="zh-TW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BD2CFF3D-C8F8-4AF0-B93E-816C6444651B}"/>
              </a:ext>
            </a:extLst>
          </p:cNvPr>
          <p:cNvSpPr txBox="1"/>
          <p:nvPr/>
        </p:nvSpPr>
        <p:spPr>
          <a:xfrm>
            <a:off x="3779911" y="101965"/>
            <a:ext cx="4248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積穗國中課程地圖</a:t>
            </a:r>
          </a:p>
        </p:txBody>
      </p:sp>
    </p:spTree>
    <p:extLst>
      <p:ext uri="{BB962C8B-B14F-4D97-AF65-F5344CB8AC3E}">
        <p14:creationId xmlns:p14="http://schemas.microsoft.com/office/powerpoint/2010/main" val="381513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AFBDE4C5-A5BC-4D99-9DC8-79B5D7308E4B}"/>
              </a:ext>
            </a:extLst>
          </p:cNvPr>
          <p:cNvSpPr/>
          <p:nvPr/>
        </p:nvSpPr>
        <p:spPr>
          <a:xfrm>
            <a:off x="0" y="-4649"/>
            <a:ext cx="9144000" cy="914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FD70EE0E-44F5-4428-B66B-4245E0458CA8}"/>
              </a:ext>
            </a:extLst>
          </p:cNvPr>
          <p:cNvGrpSpPr/>
          <p:nvPr/>
        </p:nvGrpSpPr>
        <p:grpSpPr>
          <a:xfrm>
            <a:off x="251520" y="168968"/>
            <a:ext cx="2675802" cy="584775"/>
            <a:chOff x="437094" y="177894"/>
            <a:chExt cx="2675802" cy="584775"/>
          </a:xfrm>
        </p:grpSpPr>
        <p:pic>
          <p:nvPicPr>
            <p:cNvPr id="26" name="圖片 25">
              <a:hlinkClick r:id="rId2"/>
              <a:extLst>
                <a:ext uri="{FF2B5EF4-FFF2-40B4-BE49-F238E27FC236}">
                  <a16:creationId xmlns:a16="http://schemas.microsoft.com/office/drawing/2014/main" id="{DF0BF8A3-F806-4F6F-81FC-7B3DF5077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94" y="177894"/>
              <a:ext cx="588709" cy="584775"/>
            </a:xfrm>
            <a:prstGeom prst="rect">
              <a:avLst/>
            </a:prstGeom>
          </p:spPr>
        </p:pic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5BE7D481-4455-44C3-889D-5B4D7755AD51}"/>
                </a:ext>
              </a:extLst>
            </p:cNvPr>
            <p:cNvSpPr txBox="1"/>
            <p:nvPr/>
          </p:nvSpPr>
          <p:spPr>
            <a:xfrm>
              <a:off x="1030726" y="177894"/>
              <a:ext cx="20821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000" b="1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自強國民中學</a:t>
              </a:r>
            </a:p>
            <a:p>
              <a:r>
                <a:rPr lang="en-US" altLang="zh-TW" sz="1200" dirty="0" err="1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Ziqiang</a:t>
              </a:r>
              <a:r>
                <a:rPr lang="en-US" altLang="zh-TW" sz="1200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 Junior High School</a:t>
              </a:r>
              <a:endParaRPr lang="zh-TW" altLang="en-US" sz="1200" dirty="0">
                <a:solidFill>
                  <a:schemeClr val="accent2">
                    <a:lumMod val="50000"/>
                  </a:schemeClr>
                </a:solidFill>
                <a:ea typeface="文鼎粗魏碑" panose="03000809000000000000"/>
              </a:endParaRPr>
            </a:p>
          </p:txBody>
        </p:sp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id="{2439A433-733B-46F8-A7FF-C8FA5F7CE3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62" y="1029669"/>
            <a:ext cx="8020050" cy="56769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3CD0F01-83A5-4851-8084-753728ACB94A}"/>
              </a:ext>
            </a:extLst>
          </p:cNvPr>
          <p:cNvSpPr txBox="1"/>
          <p:nvPr/>
        </p:nvSpPr>
        <p:spPr>
          <a:xfrm>
            <a:off x="2927322" y="107412"/>
            <a:ext cx="4248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積穗國中課程地圖</a:t>
            </a:r>
          </a:p>
        </p:txBody>
      </p:sp>
    </p:spTree>
    <p:extLst>
      <p:ext uri="{BB962C8B-B14F-4D97-AF65-F5344CB8AC3E}">
        <p14:creationId xmlns:p14="http://schemas.microsoft.com/office/powerpoint/2010/main" val="298634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AFBDE4C5-A5BC-4D99-9DC8-79B5D7308E4B}"/>
              </a:ext>
            </a:extLst>
          </p:cNvPr>
          <p:cNvSpPr/>
          <p:nvPr/>
        </p:nvSpPr>
        <p:spPr>
          <a:xfrm>
            <a:off x="0" y="-4649"/>
            <a:ext cx="9144000" cy="914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FD70EE0E-44F5-4428-B66B-4245E0458CA8}"/>
              </a:ext>
            </a:extLst>
          </p:cNvPr>
          <p:cNvGrpSpPr/>
          <p:nvPr/>
        </p:nvGrpSpPr>
        <p:grpSpPr>
          <a:xfrm>
            <a:off x="251520" y="168968"/>
            <a:ext cx="2675802" cy="584775"/>
            <a:chOff x="437094" y="177894"/>
            <a:chExt cx="2675802" cy="584775"/>
          </a:xfrm>
        </p:grpSpPr>
        <p:pic>
          <p:nvPicPr>
            <p:cNvPr id="26" name="圖片 25">
              <a:hlinkClick r:id="rId2"/>
              <a:extLst>
                <a:ext uri="{FF2B5EF4-FFF2-40B4-BE49-F238E27FC236}">
                  <a16:creationId xmlns:a16="http://schemas.microsoft.com/office/drawing/2014/main" id="{DF0BF8A3-F806-4F6F-81FC-7B3DF5077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94" y="177894"/>
              <a:ext cx="588709" cy="584775"/>
            </a:xfrm>
            <a:prstGeom prst="rect">
              <a:avLst/>
            </a:prstGeom>
          </p:spPr>
        </p:pic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5BE7D481-4455-44C3-889D-5B4D7755AD51}"/>
                </a:ext>
              </a:extLst>
            </p:cNvPr>
            <p:cNvSpPr txBox="1"/>
            <p:nvPr/>
          </p:nvSpPr>
          <p:spPr>
            <a:xfrm>
              <a:off x="1030726" y="177894"/>
              <a:ext cx="20821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000" b="1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自強國民中學</a:t>
              </a:r>
            </a:p>
            <a:p>
              <a:r>
                <a:rPr lang="en-US" altLang="zh-TW" sz="1200" dirty="0" err="1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Ziqiang</a:t>
              </a:r>
              <a:r>
                <a:rPr lang="en-US" altLang="zh-TW" sz="1200" dirty="0">
                  <a:solidFill>
                    <a:schemeClr val="accent2">
                      <a:lumMod val="50000"/>
                    </a:schemeClr>
                  </a:solidFill>
                  <a:ea typeface="文鼎粗魏碑" panose="03000809000000000000"/>
                </a:rPr>
                <a:t> Junior High School</a:t>
              </a:r>
              <a:endParaRPr lang="zh-TW" altLang="en-US" sz="1200" dirty="0">
                <a:solidFill>
                  <a:schemeClr val="accent2">
                    <a:lumMod val="50000"/>
                  </a:schemeClr>
                </a:solidFill>
                <a:ea typeface="文鼎粗魏碑" panose="03000809000000000000"/>
              </a:endParaRP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1151620" y="1376504"/>
            <a:ext cx="6840760" cy="1443313"/>
            <a:chOff x="1290957" y="1652329"/>
            <a:chExt cx="6909151" cy="101032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8" name="矩形 7"/>
            <p:cNvSpPr/>
            <p:nvPr/>
          </p:nvSpPr>
          <p:spPr>
            <a:xfrm>
              <a:off x="1290957" y="1652329"/>
              <a:ext cx="6909151" cy="10081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1379501" y="1954763"/>
              <a:ext cx="6732062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TW" altLang="en-US" sz="4000" dirty="0">
                  <a:solidFill>
                    <a:schemeClr val="accent3">
                      <a:lumMod val="50000"/>
                    </a:schemeClr>
                  </a:solidFill>
                  <a:latin typeface="標楷體" pitchFamily="65" charset="-120"/>
                  <a:ea typeface="標楷體" pitchFamily="65" charset="-120"/>
                </a:rPr>
                <a:t>天行健，君子以自強不息</a:t>
              </a:r>
              <a:endParaRPr lang="en-US" altLang="zh-TW" sz="4000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1151619" y="3271840"/>
            <a:ext cx="6840759" cy="1406126"/>
            <a:chOff x="1233266" y="3543061"/>
            <a:chExt cx="7029639" cy="1617635"/>
          </a:xfrm>
          <a:solidFill>
            <a:schemeClr val="accent3">
              <a:lumMod val="75000"/>
            </a:schemeClr>
          </a:solidFill>
        </p:grpSpPr>
        <p:sp>
          <p:nvSpPr>
            <p:cNvPr id="11" name="矩形 10"/>
            <p:cNvSpPr/>
            <p:nvPr/>
          </p:nvSpPr>
          <p:spPr>
            <a:xfrm>
              <a:off x="1233266" y="3543061"/>
              <a:ext cx="7029639" cy="161763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492254" y="3709396"/>
              <a:ext cx="6511667" cy="138088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TW" altLang="zh-TW" sz="24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自從造天地以來，神的永能和神性是明明可知的，雖是眼不能見，但藉著所造之物，就可以曉得，叫人無可推諉。</a:t>
              </a:r>
              <a:r>
                <a:rPr lang="en-US" altLang="zh-TW" sz="20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(</a:t>
              </a:r>
              <a:r>
                <a:rPr lang="zh-TW" altLang="zh-TW" sz="20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聖經：羅一</a:t>
              </a:r>
              <a:r>
                <a:rPr lang="en-US" altLang="zh-TW" sz="20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20)</a:t>
              </a:r>
              <a:endParaRPr lang="zh-TW" altLang="en-US" sz="20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1151620" y="5094846"/>
            <a:ext cx="6840760" cy="1368154"/>
            <a:chOff x="1596144" y="3761107"/>
            <a:chExt cx="6981159" cy="1479853"/>
          </a:xfrm>
          <a:solidFill>
            <a:schemeClr val="accent3">
              <a:lumMod val="50000"/>
            </a:schemeClr>
          </a:solidFill>
        </p:grpSpPr>
        <p:sp>
          <p:nvSpPr>
            <p:cNvPr id="14" name="矩形 13"/>
            <p:cNvSpPr/>
            <p:nvPr/>
          </p:nvSpPr>
          <p:spPr>
            <a:xfrm>
              <a:off x="1596144" y="3761107"/>
              <a:ext cx="6981159" cy="14798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668152" y="4150543"/>
              <a:ext cx="6732062" cy="7656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4000" dirty="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rPr>
                <a:t>敬天、愛己、愛人</a:t>
              </a:r>
            </a:p>
          </p:txBody>
        </p:sp>
      </p:grpSp>
      <p:sp>
        <p:nvSpPr>
          <p:cNvPr id="2" name="矩形 1"/>
          <p:cNvSpPr/>
          <p:nvPr/>
        </p:nvSpPr>
        <p:spPr>
          <a:xfrm>
            <a:off x="3453745" y="107412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自強意涵</a:t>
            </a:r>
          </a:p>
        </p:txBody>
      </p:sp>
    </p:spTree>
    <p:extLst>
      <p:ext uri="{BB962C8B-B14F-4D97-AF65-F5344CB8AC3E}">
        <p14:creationId xmlns:p14="http://schemas.microsoft.com/office/powerpoint/2010/main" val="37018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15933</TotalTime>
  <Words>2173</Words>
  <Application>Microsoft Office PowerPoint</Application>
  <PresentationFormat>如螢幕大小 (4:3)</PresentationFormat>
  <Paragraphs>305</Paragraphs>
  <Slides>26</Slides>
  <Notes>0</Notes>
  <HiddenSlides>0</HiddenSlides>
  <MMClips>3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37" baseType="lpstr">
      <vt:lpstr>文鼎粗魏碑</vt:lpstr>
      <vt:lpstr>文鼎超顏楷</vt:lpstr>
      <vt:lpstr>華康正顏楷體W9(P)</vt:lpstr>
      <vt:lpstr>華康魏碑體</vt:lpstr>
      <vt:lpstr>新細明體</vt:lpstr>
      <vt:lpstr>標楷體</vt:lpstr>
      <vt:lpstr>Arial</vt:lpstr>
      <vt:lpstr>Calibri</vt:lpstr>
      <vt:lpstr>Times New Roman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校長室</dc:creator>
  <cp:lastModifiedBy>user</cp:lastModifiedBy>
  <cp:revision>549</cp:revision>
  <cp:lastPrinted>2020-09-08T03:31:08Z</cp:lastPrinted>
  <dcterms:created xsi:type="dcterms:W3CDTF">2014-01-28T06:43:29Z</dcterms:created>
  <dcterms:modified xsi:type="dcterms:W3CDTF">2021-04-23T00:47:51Z</dcterms:modified>
</cp:coreProperties>
</file>