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77" r:id="rId3"/>
    <p:sldId id="275" r:id="rId4"/>
    <p:sldId id="276" r:id="rId5"/>
    <p:sldId id="270" r:id="rId6"/>
    <p:sldId id="271" r:id="rId7"/>
    <p:sldId id="272" r:id="rId8"/>
    <p:sldId id="273" r:id="rId9"/>
    <p:sldId id="279" r:id="rId10"/>
    <p:sldId id="278" r:id="rId11"/>
    <p:sldId id="258" r:id="rId12"/>
    <p:sldId id="269" r:id="rId13"/>
    <p:sldId id="267" r:id="rId14"/>
    <p:sldId id="259" r:id="rId15"/>
    <p:sldId id="261" r:id="rId16"/>
    <p:sldId id="283" r:id="rId17"/>
    <p:sldId id="280" r:id="rId18"/>
    <p:sldId id="264" r:id="rId19"/>
    <p:sldId id="282" r:id="rId20"/>
    <p:sldId id="281" r:id="rId21"/>
    <p:sldId id="265" r:id="rId22"/>
    <p:sldId id="26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20C0-288B-4274-92DB-A33E9578F260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6F758-87A9-4404-BC1E-D5BD46605C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2851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20C0-288B-4274-92DB-A33E9578F260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6F758-87A9-4404-BC1E-D5BD46605C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5229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20C0-288B-4274-92DB-A33E9578F260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6F758-87A9-4404-BC1E-D5BD46605CB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2252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20C0-288B-4274-92DB-A33E9578F260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6F758-87A9-4404-BC1E-D5BD46605C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7546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20C0-288B-4274-92DB-A33E9578F260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6F758-87A9-4404-BC1E-D5BD46605CB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7071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20C0-288B-4274-92DB-A33E9578F260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6F758-87A9-4404-BC1E-D5BD46605C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1783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20C0-288B-4274-92DB-A33E9578F260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6F758-87A9-4404-BC1E-D5BD46605C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668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20C0-288B-4274-92DB-A33E9578F260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6F758-87A9-4404-BC1E-D5BD46605C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8931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20C0-288B-4274-92DB-A33E9578F260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6F758-87A9-4404-BC1E-D5BD46605C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8659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20C0-288B-4274-92DB-A33E9578F260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6F758-87A9-4404-BC1E-D5BD46605C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5283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20C0-288B-4274-92DB-A33E9578F260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6F758-87A9-4404-BC1E-D5BD46605C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233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20C0-288B-4274-92DB-A33E9578F260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6F758-87A9-4404-BC1E-D5BD46605C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146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20C0-288B-4274-92DB-A33E9578F260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6F758-87A9-4404-BC1E-D5BD46605C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162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20C0-288B-4274-92DB-A33E9578F260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6F758-87A9-4404-BC1E-D5BD46605C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781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20C0-288B-4274-92DB-A33E9578F260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6F758-87A9-4404-BC1E-D5BD46605C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77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TW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20C0-288B-4274-92DB-A33E9578F260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6F758-87A9-4404-BC1E-D5BD46605C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6256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20C0-288B-4274-92DB-A33E9578F260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6D6F758-87A9-4404-BC1E-D5BD46605C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879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hyperlink" Target="https://npps.tc.edu.tw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ddleeastmonitor.com/20170823-1-25m-students-begin-new-academic-year-in-gaza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sheninger.blogspot.com/2017/08/the-impact-of-educator.html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eaceartsite.com/sing-28.php" TargetMode="Externa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163.17.43.10/freshman/frontend/web/site/online-check-in?edu_id=064503" TargetMode="External"/><Relationship Id="rId2" Type="http://schemas.openxmlformats.org/officeDocument/2006/relationships/hyperlink" Target="http://teacher.ftjh.tc.edu.tw:8080/member/registration/index.asp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/>
              <a:t>拋</a:t>
            </a:r>
            <a:r>
              <a:rPr lang="zh-TW" altLang="en-US" sz="4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磚</a:t>
            </a:r>
            <a:r>
              <a:rPr lang="zh-TW" altLang="en-US" b="1" dirty="0"/>
              <a:t>報告</a:t>
            </a:r>
            <a:br>
              <a:rPr lang="en-US" altLang="zh-TW" b="1" dirty="0"/>
            </a:br>
            <a:r>
              <a:rPr lang="zh-TW" altLang="en-US" b="1" dirty="0"/>
              <a:t>新生報到流程服務改善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84168" y="9922221"/>
            <a:ext cx="5616635" cy="2588667"/>
          </a:xfrm>
        </p:spPr>
        <p:txBody>
          <a:bodyPr/>
          <a:lstStyle/>
          <a:p>
            <a:r>
              <a:rPr lang="zh-TW" altLang="en-US" dirty="0"/>
              <a:t>報告人：內埔國小　彭偉峰</a:t>
            </a:r>
            <a:endParaRPr lang="en-US" altLang="zh-TW" dirty="0"/>
          </a:p>
          <a:p>
            <a:r>
              <a:rPr lang="en-US" altLang="zh-TW" dirty="0"/>
              <a:t>110.01.25</a:t>
            </a:r>
            <a:endParaRPr lang="zh-TW" altLang="en-US" dirty="0"/>
          </a:p>
        </p:txBody>
      </p:sp>
      <p:pic>
        <p:nvPicPr>
          <p:cNvPr id="1026" name="Picture 2" descr="http://photo.npps.tc.edu.tw/photo/webapi/thumb.php?api=SYNO.PhotoStation.Thumb&amp;method=get&amp;version=1&amp;size=large&amp;id=photo_e585a7e59f94e6a0a1e699af2f32303132e5b9b4_44534330303639352e4a5047&amp;rotate_version=0&amp;thumb_sig=2f766f6c756d65312f70686f746f2fe585a7e59f94e6a0a1e699af2f32303132e5b9b42f44534330303639352e4a5047&amp;mtime=1356193715&amp;SynoToken=04je3ojji8inie2itc9630dac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144" y="1909867"/>
            <a:ext cx="6811298" cy="3826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099655" y="5978216"/>
            <a:ext cx="2339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solidFill>
                  <a:srgbClr val="000000"/>
                </a:solidFill>
                <a:latin typeface="Arial Black" panose="020B0A04020102020204" pitchFamily="34" charset="0"/>
              </a:rPr>
              <a:t>彭偉峰</a:t>
            </a:r>
            <a:r>
              <a:rPr lang="en-US" altLang="zh-TW" dirty="0">
                <a:solidFill>
                  <a:srgbClr val="000000"/>
                </a:solidFill>
                <a:latin typeface="Arial Black" panose="020B0A04020102020204" pitchFamily="34" charset="0"/>
              </a:rPr>
              <a:t>   110.04.23</a:t>
            </a:r>
            <a:endParaRPr lang="zh-TW" altLang="en-US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187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81FAA-5788-4F2F-9C43-79C9B7BB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二、服務流程改善（蟲視）：</a:t>
            </a:r>
            <a:br>
              <a:rPr lang="en-US" altLang="zh-TW" dirty="0"/>
            </a:br>
            <a:r>
              <a:rPr lang="en-US" altLang="zh-TW" dirty="0"/>
              <a:t>          </a:t>
            </a:r>
            <a:r>
              <a:rPr lang="zh-TW" altLang="en-US" dirty="0"/>
              <a:t>小一新生線上報到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0F96A23D-38F3-4CAA-96F3-463C1DAF9A99}"/>
              </a:ext>
            </a:extLst>
          </p:cNvPr>
          <p:cNvSpPr txBox="1">
            <a:spLocks/>
          </p:cNvSpPr>
          <p:nvPr/>
        </p:nvSpPr>
        <p:spPr>
          <a:xfrm>
            <a:off x="829734" y="23129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/>
              <a:t>疫情</a:t>
            </a:r>
            <a:r>
              <a:rPr lang="en-US" altLang="zh-TW" sz="2800"/>
              <a:t>-</a:t>
            </a:r>
            <a:r>
              <a:rPr lang="zh-TW" altLang="en-US" sz="2800"/>
              <a:t>危機變轉機。</a:t>
            </a:r>
            <a:endParaRPr lang="en-US" altLang="zh-TW" sz="2800"/>
          </a:p>
          <a:p>
            <a:r>
              <a:rPr lang="en-US" altLang="zh-TW" sz="2800"/>
              <a:t>24</a:t>
            </a:r>
            <a:r>
              <a:rPr lang="zh-TW" altLang="en-US" sz="2800"/>
              <a:t>小時服務：家長工作時間長，方便家長報到。</a:t>
            </a:r>
            <a:endParaRPr lang="en-US" altLang="zh-TW" sz="2800"/>
          </a:p>
          <a:p>
            <a:r>
              <a:rPr lang="zh-TW" altLang="en-US" sz="2800"/>
              <a:t>現代人對資訊科技依賴需求增加。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19768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實施情形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109</a:t>
            </a:r>
            <a:r>
              <a:rPr lang="zh-TW" altLang="en-US" sz="2400" dirty="0"/>
              <a:t>學年度</a:t>
            </a:r>
            <a:r>
              <a:rPr lang="en-US" altLang="zh-TW" sz="2400" dirty="0"/>
              <a:t>59</a:t>
            </a:r>
            <a:r>
              <a:rPr lang="zh-TW" altLang="en-US" sz="2400" dirty="0"/>
              <a:t>位線上報到（應報到</a:t>
            </a:r>
            <a:r>
              <a:rPr lang="en-US" altLang="zh-TW" sz="2400" dirty="0"/>
              <a:t>220</a:t>
            </a:r>
            <a:r>
              <a:rPr lang="zh-TW" altLang="en-US" sz="2400" dirty="0"/>
              <a:t>人）</a:t>
            </a:r>
            <a:endParaRPr lang="en-US" altLang="zh-TW" sz="2400" dirty="0"/>
          </a:p>
          <a:p>
            <a:r>
              <a:rPr lang="en-US" altLang="zh-TW" sz="2400" dirty="0"/>
              <a:t>110</a:t>
            </a:r>
            <a:r>
              <a:rPr lang="zh-TW" altLang="en-US" sz="2400" dirty="0"/>
              <a:t>學年度</a:t>
            </a:r>
            <a:r>
              <a:rPr lang="en-US" altLang="zh-TW" sz="2400" dirty="0"/>
              <a:t>109</a:t>
            </a:r>
            <a:r>
              <a:rPr lang="zh-TW" altLang="en-US" sz="2400" dirty="0"/>
              <a:t>位線上報到（應報到</a:t>
            </a:r>
            <a:r>
              <a:rPr lang="en-US" altLang="zh-TW" sz="2400" dirty="0"/>
              <a:t>231</a:t>
            </a:r>
            <a:r>
              <a:rPr lang="zh-TW" altLang="en-US" sz="2400" dirty="0"/>
              <a:t>人）</a:t>
            </a:r>
            <a:endParaRPr lang="en-US" altLang="zh-TW" sz="2400" dirty="0"/>
          </a:p>
          <a:p>
            <a:r>
              <a:rPr lang="zh-TW" altLang="en-US" sz="2400" dirty="0"/>
              <a:t>好處：方便家長、現場報到人數少，服務品質改善。</a:t>
            </a:r>
            <a:endParaRPr lang="en-US" altLang="zh-TW" sz="2400" dirty="0"/>
          </a:p>
          <a:p>
            <a:r>
              <a:rPr lang="zh-TW" altLang="en-US" sz="2400" dirty="0"/>
              <a:t>挑戰：線上表格設計很重要。</a:t>
            </a:r>
            <a:endParaRPr lang="en-US" altLang="zh-TW" sz="2400" dirty="0"/>
          </a:p>
          <a:p>
            <a:endParaRPr lang="en-US" altLang="zh-TW" sz="2400" dirty="0"/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98277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60" y="769467"/>
            <a:ext cx="3944464" cy="557805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97" y="770182"/>
            <a:ext cx="4037696" cy="5706845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5311F1C7-123A-47E2-8216-930F018D1360}"/>
              </a:ext>
            </a:extLst>
          </p:cNvPr>
          <p:cNvSpPr txBox="1">
            <a:spLocks/>
          </p:cNvSpPr>
          <p:nvPr/>
        </p:nvSpPr>
        <p:spPr>
          <a:xfrm>
            <a:off x="677334" y="156238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/>
              <a:t>一、通知單調整</a:t>
            </a:r>
          </a:p>
        </p:txBody>
      </p:sp>
    </p:spTree>
    <p:extLst>
      <p:ext uri="{BB962C8B-B14F-4D97-AF65-F5344CB8AC3E}">
        <p14:creationId xmlns:p14="http://schemas.microsoft.com/office/powerpoint/2010/main" val="1057909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二、現場報到情形：因應疫情調整的程度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7" y="1528039"/>
            <a:ext cx="2900124" cy="2175093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63" y="1528039"/>
            <a:ext cx="2900124" cy="217509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724" y="1528039"/>
            <a:ext cx="2900123" cy="217509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73" y="4904509"/>
            <a:ext cx="2324198" cy="174314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04509"/>
            <a:ext cx="2346036" cy="175952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382" y="4883727"/>
            <a:ext cx="2401454" cy="180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62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三、填答頁面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zh-TW" altLang="en-US" dirty="0"/>
              <a:t>使用</a:t>
            </a:r>
            <a:r>
              <a:rPr lang="en-US" altLang="zh-TW" dirty="0"/>
              <a:t>google</a:t>
            </a:r>
            <a:r>
              <a:rPr lang="zh-TW" altLang="en-US" dirty="0"/>
              <a:t>帳戶填報，若要用</a:t>
            </a:r>
            <a:r>
              <a:rPr lang="en-US" altLang="zh-TW" dirty="0"/>
              <a:t>google</a:t>
            </a:r>
            <a:r>
              <a:rPr lang="zh-TW" altLang="en-US" dirty="0"/>
              <a:t>上傳戶口名簿檔案，必須登入帳戶才能用。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>
                <a:hlinkClick r:id="rId2"/>
              </a:rPr>
              <a:t>????????????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解決沒有登入</a:t>
            </a:r>
            <a:r>
              <a:rPr lang="en-US" altLang="zh-TW" dirty="0"/>
              <a:t>google</a:t>
            </a:r>
            <a:r>
              <a:rPr lang="zh-TW" altLang="en-US" dirty="0"/>
              <a:t>帳號而要上傳戶口名簿檔案的方法：申請</a:t>
            </a:r>
            <a:r>
              <a:rPr lang="en-US" altLang="zh-TW" dirty="0"/>
              <a:t>Drive Uploader</a:t>
            </a:r>
            <a:r>
              <a:rPr lang="zh-TW" altLang="en-US" dirty="0"/>
              <a:t>帳號，並建立「后里區內埔國小</a:t>
            </a:r>
            <a:r>
              <a:rPr lang="en-US" altLang="zh-TW" dirty="0"/>
              <a:t>110</a:t>
            </a:r>
            <a:r>
              <a:rPr lang="zh-TW" altLang="en-US" dirty="0"/>
              <a:t>學年度新生戶口名簿檔案上傳」。優點是可以給一般沒有</a:t>
            </a:r>
            <a:r>
              <a:rPr lang="en-US" altLang="zh-TW" dirty="0"/>
              <a:t>google</a:t>
            </a:r>
            <a:r>
              <a:rPr lang="zh-TW" altLang="en-US" dirty="0"/>
              <a:t>帳戶的家長上傳檔案，缺點是該網站提供上傳的時間只有三天，但是可以一直延後加三天，不過必須手動在上傳日結束前點選延長，因此需要隨時登入網站看一下過期了沒。</a:t>
            </a:r>
            <a:r>
              <a:rPr lang="en-US" altLang="zh-TW" dirty="0"/>
              <a:t>https://driveuploader.com/upload/5gQNxZlcah/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35" y="2169649"/>
            <a:ext cx="2132411" cy="159416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95" y="2179782"/>
            <a:ext cx="2107700" cy="158403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870" y="2169648"/>
            <a:ext cx="2380052" cy="159416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21" y="2179782"/>
            <a:ext cx="2336538" cy="158403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35" y="4209787"/>
            <a:ext cx="2132411" cy="143850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95" y="4249814"/>
            <a:ext cx="2060582" cy="144115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83" y="4249814"/>
            <a:ext cx="2268825" cy="152214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874" y="4277566"/>
            <a:ext cx="2195506" cy="149439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097" y="402187"/>
            <a:ext cx="2331862" cy="154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69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9262"/>
          </a:xfrm>
        </p:spPr>
        <p:txBody>
          <a:bodyPr/>
          <a:lstStyle/>
          <a:p>
            <a:r>
              <a:rPr lang="zh-TW" altLang="en-US" dirty="0"/>
              <a:t>四、客戶意見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560503"/>
            <a:ext cx="8596668" cy="4480860"/>
          </a:xfrm>
        </p:spPr>
        <p:txBody>
          <a:bodyPr>
            <a:normAutofit/>
          </a:bodyPr>
          <a:lstStyle/>
          <a:p>
            <a:r>
              <a:rPr lang="zh-TW" altLang="en-US" dirty="0"/>
              <a:t>受訪家長背景描述</a:t>
            </a:r>
            <a:r>
              <a:rPr lang="en-US" altLang="zh-TW" dirty="0"/>
              <a:t>(</a:t>
            </a:r>
            <a:r>
              <a:rPr lang="zh-TW" altLang="en-US" dirty="0"/>
              <a:t>年紀、職業</a:t>
            </a:r>
            <a:r>
              <a:rPr lang="en-US" altLang="zh-TW" dirty="0"/>
              <a:t>)</a:t>
            </a:r>
          </a:p>
          <a:p>
            <a:r>
              <a:rPr lang="en-US" altLang="zh-TW" dirty="0"/>
              <a:t>Question: </a:t>
            </a:r>
            <a:r>
              <a:rPr lang="zh-TW" altLang="en-US" dirty="0"/>
              <a:t>線上報到過程有沒有遇到什麼問題？</a:t>
            </a:r>
            <a:endParaRPr lang="en-US" altLang="zh-TW" dirty="0"/>
          </a:p>
          <a:p>
            <a:r>
              <a:rPr lang="en-US" altLang="zh-TW" dirty="0"/>
              <a:t>A1.</a:t>
            </a:r>
            <a:r>
              <a:rPr lang="zh-TW" altLang="en-US" dirty="0"/>
              <a:t>媽媽（</a:t>
            </a:r>
            <a:r>
              <a:rPr lang="en-US" altLang="zh-TW" dirty="0"/>
              <a:t>35</a:t>
            </a:r>
            <a:r>
              <a:rPr lang="zh-TW" altLang="en-US" dirty="0"/>
              <a:t>歲，醫療業）：使用手機線上報到。基本資料填寫清楚明瞭，不用花多少時間，但最後在上傳戶口名簿檔案時，因要先退出找檔案再進來原畫面，結果已填寫的內容就不見了。重新做了兩次</a:t>
            </a:r>
            <a:r>
              <a:rPr lang="en-US" altLang="zh-TW" dirty="0"/>
              <a:t>google</a:t>
            </a:r>
            <a:r>
              <a:rPr lang="zh-TW" altLang="en-US" dirty="0"/>
              <a:t>上傳檔案還是沒成功，所以就改用另一個連結上傳（</a:t>
            </a:r>
            <a:r>
              <a:rPr lang="en-US" altLang="zh-TW" dirty="0"/>
              <a:t> https://driveuploader.com/upload/5gQNxZlcah </a:t>
            </a:r>
            <a:r>
              <a:rPr lang="zh-TW" altLang="en-US" dirty="0"/>
              <a:t>）。</a:t>
            </a:r>
            <a:endParaRPr lang="en-US" altLang="zh-TW" dirty="0"/>
          </a:p>
          <a:p>
            <a:r>
              <a:rPr lang="en-US" altLang="zh-TW" dirty="0"/>
              <a:t>A2.</a:t>
            </a:r>
            <a:r>
              <a:rPr lang="zh-TW" altLang="en-US" dirty="0"/>
              <a:t>媽媽（服務業，第一位寶貝讀小一）：建議可以將戶口名簿檔案上傳放到最前面，避免忘記先拍照存檔，結果退出畫面又返回時所填資料不見（跟</a:t>
            </a:r>
            <a:r>
              <a:rPr lang="en-US" altLang="zh-TW" dirty="0"/>
              <a:t>A1</a:t>
            </a:r>
            <a:r>
              <a:rPr lang="zh-TW" altLang="en-US" dirty="0"/>
              <a:t>同樣情形）。另一個是語言選修內容太多，不知道要選哪一種（語言選修內容是教育局規定，新生報到後就要立即填報調查表，使用線上報到無法呈現所有語言種類如：阿美族、泰雅族</a:t>
            </a:r>
            <a:r>
              <a:rPr lang="en-US" altLang="zh-TW" dirty="0"/>
              <a:t>…</a:t>
            </a:r>
            <a:r>
              <a:rPr lang="zh-TW" altLang="en-US" dirty="0"/>
              <a:t>）。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55298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5CCA5-BD3E-4283-93B9-12449B6D1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五、他山之石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5D7E4B-2DA3-40B9-B602-A0AEBB604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836" y="780775"/>
            <a:ext cx="3658112" cy="38814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725D9E-D00F-4AAC-8691-52DC165B8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8" y="1974423"/>
            <a:ext cx="4824448" cy="421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80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20073-B0AF-4691-8F50-578B67C45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五、反思（魚眼）：</a:t>
            </a:r>
            <a:br>
              <a:rPr lang="en-US" altLang="zh-TW" dirty="0"/>
            </a:br>
            <a:r>
              <a:rPr lang="en-US" altLang="zh-TW" dirty="0"/>
              <a:t>          </a:t>
            </a:r>
            <a:r>
              <a:rPr lang="zh-TW" altLang="en-US" dirty="0"/>
              <a:t>文化就從最小的地方開始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FFB01-C857-4655-8A01-79EF2F5D9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課程是文化，人和人的互動也是</a:t>
            </a:r>
            <a:br>
              <a:rPr lang="en-US" altLang="zh-TW" sz="3200" dirty="0"/>
            </a:br>
            <a:r>
              <a:rPr lang="en-US" altLang="zh-TW" sz="3200" dirty="0"/>
              <a:t>It’s all about value and how people feel about you.(</a:t>
            </a:r>
            <a:r>
              <a:rPr lang="zh-TW" altLang="en-US" sz="3200" dirty="0"/>
              <a:t>雜學校</a:t>
            </a:r>
            <a:r>
              <a:rPr lang="en-US" altLang="zh-TW" sz="3200" dirty="0"/>
              <a:t>)</a:t>
            </a:r>
          </a:p>
          <a:p>
            <a:endParaRPr lang="zh-TW" alt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03A09-B4D0-457C-9ACB-E35701EEC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79482" y="3776387"/>
            <a:ext cx="3809315" cy="2539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D27433-592A-4203-B916-46A88418A3F8}"/>
              </a:ext>
            </a:extLst>
          </p:cNvPr>
          <p:cNvSpPr txBox="1"/>
          <p:nvPr/>
        </p:nvSpPr>
        <p:spPr>
          <a:xfrm>
            <a:off x="5813203" y="6503239"/>
            <a:ext cx="35755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>
                <a:hlinkClick r:id="rId3" tooltip="https://www.middleeastmonitor.com/20170823-1-25m-students-begin-new-academic-year-in-gaza/"/>
              </a:rPr>
              <a:t>This Photo</a:t>
            </a:r>
            <a:r>
              <a:rPr lang="zh-TW" altLang="en-US" sz="900"/>
              <a:t> by Unknown Author is licensed under </a:t>
            </a:r>
            <a:r>
              <a:rPr lang="zh-TW" altLang="en-US" sz="900">
                <a:hlinkClick r:id="rId4" tooltip="https://creativecommons.org/licenses/by-nc-sa/3.0/"/>
              </a:rPr>
              <a:t>CC BY-SA-NC</a:t>
            </a:r>
            <a:endParaRPr lang="zh-TW" altLang="en-US" sz="900"/>
          </a:p>
        </p:txBody>
      </p:sp>
    </p:spTree>
    <p:extLst>
      <p:ext uri="{BB962C8B-B14F-4D97-AF65-F5344CB8AC3E}">
        <p14:creationId xmlns:p14="http://schemas.microsoft.com/office/powerpoint/2010/main" val="2291641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家長說親自報到的原因。</a:t>
            </a:r>
            <a:endParaRPr lang="en-US" altLang="zh-TW" sz="3200" dirty="0"/>
          </a:p>
          <a:p>
            <a:r>
              <a:rPr lang="zh-TW" altLang="en-US" sz="3200" dirty="0"/>
              <a:t>反思新生報到的目的是什麼？</a:t>
            </a:r>
            <a:br>
              <a:rPr lang="en-US" altLang="zh-TW" sz="3200" dirty="0"/>
            </a:br>
            <a:r>
              <a:rPr lang="en-US" altLang="zh-TW" sz="3200" dirty="0"/>
              <a:t>1.</a:t>
            </a:r>
            <a:r>
              <a:rPr lang="zh-TW" altLang="en-US" sz="3200" dirty="0"/>
              <a:t>確定新生就讀情形。</a:t>
            </a:r>
            <a:br>
              <a:rPr lang="en-US" altLang="zh-TW" sz="3200" dirty="0"/>
            </a:br>
            <a:r>
              <a:rPr lang="en-US" altLang="zh-TW" sz="3200" dirty="0"/>
              <a:t>2.</a:t>
            </a:r>
            <a:r>
              <a:rPr lang="zh-TW" altLang="en-US" sz="3200" dirty="0"/>
              <a:t>對小一新生來說，這是孩子對學校的第一印象，建立好的關係有助往後的學習。</a:t>
            </a:r>
            <a:endParaRPr lang="en-US" altLang="zh-TW" sz="3200" dirty="0"/>
          </a:p>
          <a:p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65690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79F70-5174-456E-916A-4939CBEC0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33BC2-FB50-4BDB-BF1A-E64CC95CC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/>
              <a:t>期許把</a:t>
            </a:r>
            <a:r>
              <a:rPr lang="zh-TW" altLang="en-US" sz="3600" dirty="0"/>
              <a:t>最小做最大。</a:t>
            </a:r>
            <a:endParaRPr lang="en-US" altLang="zh-TW" sz="3600" dirty="0"/>
          </a:p>
          <a:p>
            <a:endParaRPr lang="zh-TW" alt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40293-088A-4D7D-AE6F-473B66268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14882" y="3084845"/>
            <a:ext cx="6874655" cy="300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CFEA85-3DCD-425E-B211-BA6CEA1502F2}"/>
              </a:ext>
            </a:extLst>
          </p:cNvPr>
          <p:cNvSpPr txBox="1"/>
          <p:nvPr/>
        </p:nvSpPr>
        <p:spPr>
          <a:xfrm>
            <a:off x="1814882" y="6094745"/>
            <a:ext cx="68746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>
                <a:hlinkClick r:id="rId3" tooltip="http://esheninger.blogspot.com/2017/08/the-impact-of-educator.html"/>
              </a:rPr>
              <a:t>This Photo</a:t>
            </a:r>
            <a:r>
              <a:rPr lang="zh-TW" altLang="en-US" sz="900"/>
              <a:t> by Unknown Author is licensed under </a:t>
            </a:r>
            <a:r>
              <a:rPr lang="zh-TW" altLang="en-US" sz="900">
                <a:hlinkClick r:id="rId4" tooltip="https://creativecommons.org/licenses/by/3.0/"/>
              </a:rPr>
              <a:t>CC BY</a:t>
            </a:r>
            <a:endParaRPr lang="zh-TW" altLang="en-US" sz="900"/>
          </a:p>
        </p:txBody>
      </p:sp>
    </p:spTree>
    <p:extLst>
      <p:ext uri="{BB962C8B-B14F-4D97-AF65-F5344CB8AC3E}">
        <p14:creationId xmlns:p14="http://schemas.microsoft.com/office/powerpoint/2010/main" val="486239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FA43F-4A25-44D3-8B5B-F98D640E5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150" y="609600"/>
            <a:ext cx="9636789" cy="1320800"/>
          </a:xfrm>
        </p:spPr>
        <p:txBody>
          <a:bodyPr/>
          <a:lstStyle/>
          <a:p>
            <a:r>
              <a:rPr lang="zh-TW" altLang="en-US" dirty="0"/>
              <a:t>一、學校簡介（鳥瞰）：說一個不立體的故事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EB984A-F01A-4527-8D3B-ED17B751E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33" y="1930400"/>
            <a:ext cx="6059045" cy="4246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33269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25DB-EFF7-4B01-9B2A-56CE6EAA6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2FF0C-F039-4124-AB58-41EDB32F7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36683" y="301170"/>
            <a:ext cx="5566397" cy="62714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20501F-68B7-411A-A566-F42608C12447}"/>
              </a:ext>
            </a:extLst>
          </p:cNvPr>
          <p:cNvSpPr txBox="1"/>
          <p:nvPr/>
        </p:nvSpPr>
        <p:spPr>
          <a:xfrm>
            <a:off x="3883477" y="4997362"/>
            <a:ext cx="3791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>
                <a:hlinkClick r:id="rId3" tooltip="http://peaceartsite.com/sing-28.php"/>
              </a:rPr>
              <a:t>This Photo</a:t>
            </a:r>
            <a:r>
              <a:rPr lang="zh-TW" altLang="en-US" sz="900"/>
              <a:t> by Unknown Author is licensed under </a:t>
            </a:r>
            <a:r>
              <a:rPr lang="zh-TW" altLang="en-US" sz="900">
                <a:hlinkClick r:id="rId4" tooltip="https://creativecommons.org/licenses/by-nc-nd/3.0/"/>
              </a:rPr>
              <a:t>CC BY-NC-ND</a:t>
            </a:r>
            <a:endParaRPr lang="zh-TW" altLang="en-US" sz="90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CF26843-3A2B-489F-BC47-C812776F6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9618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客戶意見</a:t>
            </a:r>
            <a:r>
              <a:rPr lang="en-US" altLang="zh-TW" dirty="0"/>
              <a:t>-</a:t>
            </a:r>
            <a:r>
              <a:rPr lang="zh-TW" altLang="en-US" dirty="0"/>
              <a:t>老手家長現場報到（老師志工的想法）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因這次線上報到人數趨近一半，剩一半人數現場報到，而報到時間安排三天，有點浪費人力和時間。建議未來可縮短現場報到時間，讓人力發揮最大效用。</a:t>
            </a:r>
          </a:p>
        </p:txBody>
      </p:sp>
    </p:spTree>
    <p:extLst>
      <p:ext uri="{BB962C8B-B14F-4D97-AF65-F5344CB8AC3E}">
        <p14:creationId xmlns:p14="http://schemas.microsoft.com/office/powerpoint/2010/main" val="3599384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他山之石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豐東國中 新生線上報到</a:t>
            </a:r>
            <a:r>
              <a:rPr lang="en-US" altLang="zh-TW" dirty="0">
                <a:hlinkClick r:id="rId2"/>
              </a:rPr>
              <a:t>http://teacher.ftjh.tc.edu.tw:8080/member/registration/index.asp</a:t>
            </a:r>
            <a:endParaRPr lang="en-US" altLang="zh-TW" dirty="0"/>
          </a:p>
          <a:p>
            <a:r>
              <a:rPr lang="zh-TW" altLang="en-US" dirty="0"/>
              <a:t>豐南國中新生線上報到</a:t>
            </a:r>
            <a:endParaRPr lang="en-US" altLang="zh-TW" dirty="0"/>
          </a:p>
          <a:p>
            <a:r>
              <a:rPr lang="en-US" altLang="zh-TW" dirty="0">
                <a:hlinkClick r:id="rId3"/>
              </a:rPr>
              <a:t>http://163.17.43.10/freshman/frontend/web/site/online-check-in?edu_id=064503</a:t>
            </a:r>
            <a:endParaRPr lang="en-US" altLang="zh-TW" dirty="0"/>
          </a:p>
          <a:p>
            <a:r>
              <a:rPr lang="zh-TW" altLang="en-US" dirty="0"/>
              <a:t>線上報到網站屬於學校伺服器，直接連結學校系統，方便作業。</a:t>
            </a:r>
            <a:endParaRPr lang="en-US" altLang="zh-TW" dirty="0"/>
          </a:p>
          <a:p>
            <a:r>
              <a:rPr lang="zh-TW" altLang="en-US" dirty="0"/>
              <a:t>我們學校是自行從</a:t>
            </a:r>
            <a:r>
              <a:rPr lang="en-US" altLang="zh-TW" dirty="0"/>
              <a:t>google</a:t>
            </a:r>
            <a:r>
              <a:rPr lang="zh-TW" altLang="en-US" dirty="0"/>
              <a:t>表單建立，蒐集資料後必須逐一確認是否與名冊內容相符，需花時間整理並將資料套印下來，待全市編班後再依班級分資料給各班導師。</a:t>
            </a:r>
          </a:p>
        </p:txBody>
      </p:sp>
    </p:spTree>
    <p:extLst>
      <p:ext uri="{BB962C8B-B14F-4D97-AF65-F5344CB8AC3E}">
        <p14:creationId xmlns:p14="http://schemas.microsoft.com/office/powerpoint/2010/main" val="245377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map  Description generated with very high confidence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955" b="137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-2059" y="-2060"/>
            <a:ext cx="475117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uFillTx/>
              </a:rPr>
              <a:t>Location: Northern Taichung,    </a:t>
            </a:r>
            <a:endParaRPr lang="en-US" sz="2400" b="1" dirty="0">
              <a:uFillTx/>
              <a:cs typeface="Calibri"/>
            </a:endParaRPr>
          </a:p>
          <a:p>
            <a:r>
              <a:rPr lang="en-US" sz="2400" b="1">
                <a:uFillTx/>
              </a:rPr>
              <a:t>                  Suburban area</a:t>
            </a:r>
            <a:endParaRPr lang="en-US" sz="2400" b="1">
              <a:uFillTx/>
              <a:cs typeface="Calibri"/>
            </a:endParaRPr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-2059" y="1439561"/>
            <a:ext cx="4751170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uFillTx/>
              </a:rPr>
              <a:t>School History:112 years   </a:t>
            </a:r>
            <a:endParaRPr lang="en-US" sz="2400" b="1" dirty="0">
              <a:uFillTx/>
              <a:cs typeface="Calibri"/>
            </a:endParaRPr>
          </a:p>
          <a:p>
            <a:r>
              <a:rPr lang="en-US" sz="2400" b="1" dirty="0">
                <a:uFillTx/>
              </a:rPr>
              <a:t>School Size: 50 classes</a:t>
            </a:r>
          </a:p>
          <a:p>
            <a:r>
              <a:rPr lang="en-US" sz="2400" b="1" dirty="0">
                <a:uFillTx/>
                <a:cs typeface="Calibri"/>
              </a:rPr>
              <a:t>Students: 1397</a:t>
            </a:r>
          </a:p>
          <a:p>
            <a:r>
              <a:rPr lang="en-US" sz="2400" b="1" dirty="0">
                <a:uFillTx/>
                <a:cs typeface="Calibri"/>
              </a:rPr>
              <a:t>Staff: 105</a:t>
            </a:r>
          </a:p>
        </p:txBody>
      </p:sp>
      <p:sp>
        <p:nvSpPr>
          <p:cNvPr id="8" name="Oval 7"/>
          <p:cNvSpPr>
            <a:spLocks/>
          </p:cNvSpPr>
          <p:nvPr/>
        </p:nvSpPr>
        <p:spPr>
          <a:xfrm>
            <a:off x="7171809" y="375593"/>
            <a:ext cx="916459" cy="9164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8274393" y="654392"/>
            <a:ext cx="2743199" cy="369332"/>
          </a:xfrm>
          <a:prstGeom prst="rect">
            <a:avLst/>
          </a:prstGeom>
          <a:solidFill>
            <a:srgbClr val="ED7D3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uFillTx/>
                <a:cs typeface="Calibri"/>
              </a:rPr>
              <a:t>Nei-Pu Elementary School</a:t>
            </a:r>
            <a:endParaRPr lang="en-US" dirty="0">
              <a:uFillTx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2896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map of a circuit board  Description generated with high confidence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35" b="131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Oval 5"/>
          <p:cNvSpPr>
            <a:spLocks/>
          </p:cNvSpPr>
          <p:nvPr/>
        </p:nvSpPr>
        <p:spPr>
          <a:xfrm>
            <a:off x="3352800" y="2043113"/>
            <a:ext cx="1618782" cy="16187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35722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內埔人的天命</a:t>
            </a:r>
            <a:r>
              <a:rPr lang="en-US" altLang="zh-TW" dirty="0"/>
              <a:t>-</a:t>
            </a:r>
            <a:r>
              <a:rPr lang="zh-TW" altLang="en-US" dirty="0"/>
              <a:t>跨域</a:t>
            </a: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89" y="1491518"/>
            <a:ext cx="8096412" cy="4751020"/>
          </a:xfrm>
        </p:spPr>
      </p:pic>
    </p:spTree>
    <p:extLst>
      <p:ext uri="{BB962C8B-B14F-4D97-AF65-F5344CB8AC3E}">
        <p14:creationId xmlns:p14="http://schemas.microsoft.com/office/powerpoint/2010/main" val="3960567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69" y="193430"/>
            <a:ext cx="11438792" cy="677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77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凡是跨出去的都是世界一流</a:t>
            </a:r>
          </a:p>
        </p:txBody>
      </p:sp>
      <p:pic>
        <p:nvPicPr>
          <p:cNvPr id="9220" name="Picture 4" descr="后里區公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007" y="2060332"/>
            <a:ext cx="3691548" cy="244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薩克斯風手：董舜文- 國立教育廣播電台Channel+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935" y="4082562"/>
            <a:ext cx="3331242" cy="222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109年臺中市后里區馬鈴薯暨花卉產業文化活動– 指傳媒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934" y="1478389"/>
            <a:ext cx="3331243" cy="244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255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大甲媽祖也國際化了</a:t>
            </a:r>
            <a:r>
              <a:rPr lang="en-US" altLang="zh-TW" dirty="0"/>
              <a:t>!!!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2013大甲鎮瀾宮媽祖遶境之旅「2013年大甲媽祖國際觀光文化節」 @ 美工阿宗趴趴走{ 歡迎分享給親朋好友} :: 隨意窩Xuite日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6808576" cy="385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大甲鎮瀾宮- 2018「大甲媽祖國際觀光文化節」 4/7(六)萬眾騎Bike 等你來挑戰！ 🤗🤗🤗...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24" y="2186111"/>
            <a:ext cx="3118337" cy="233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296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40CA0-9649-4840-9EC8-8E42572E9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我們的下一步：發展國際教育課程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790B8C-6DC8-471A-A60A-70867D54A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300141889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1834</TotalTime>
  <Words>1347</Words>
  <Application>Microsoft Office PowerPoint</Application>
  <PresentationFormat>Widescreen</PresentationFormat>
  <Paragraphs>69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Arial Black</vt:lpstr>
      <vt:lpstr>Trebuchet MS</vt:lpstr>
      <vt:lpstr>Wingdings 3</vt:lpstr>
      <vt:lpstr>Facet</vt:lpstr>
      <vt:lpstr>拋磚報告 新生報到流程服務改善</vt:lpstr>
      <vt:lpstr>一、學校簡介（鳥瞰）：說一個不立體的故事</vt:lpstr>
      <vt:lpstr>PowerPoint Presentation</vt:lpstr>
      <vt:lpstr>PowerPoint Presentation</vt:lpstr>
      <vt:lpstr>內埔人的天命-跨域</vt:lpstr>
      <vt:lpstr>PowerPoint Presentation</vt:lpstr>
      <vt:lpstr>凡是跨出去的都是世界一流</vt:lpstr>
      <vt:lpstr>大甲媽祖也國際化了!!!</vt:lpstr>
      <vt:lpstr>我們的下一步：發展國際教育課程</vt:lpstr>
      <vt:lpstr>二、服務流程改善（蟲視）：           小一新生線上報到</vt:lpstr>
      <vt:lpstr>實施情形</vt:lpstr>
      <vt:lpstr>PowerPoint Presentation</vt:lpstr>
      <vt:lpstr>二、現場報到情形：因應疫情調整的程度</vt:lpstr>
      <vt:lpstr>三、填答頁面</vt:lpstr>
      <vt:lpstr>四、客戶意見</vt:lpstr>
      <vt:lpstr>五、他山之石</vt:lpstr>
      <vt:lpstr>五、反思（魚眼）：           文化就從最小的地方開始</vt:lpstr>
      <vt:lpstr>PowerPoint Presentation</vt:lpstr>
      <vt:lpstr>PowerPoint Presentation</vt:lpstr>
      <vt:lpstr>PowerPoint Presentation</vt:lpstr>
      <vt:lpstr>客戶意見-老手家長現場報到（老師志工的想法）</vt:lpstr>
      <vt:lpstr>他山之石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teacher</dc:creator>
  <cp:lastModifiedBy>WeiFeng Peng</cp:lastModifiedBy>
  <cp:revision>48</cp:revision>
  <dcterms:created xsi:type="dcterms:W3CDTF">2021-04-21T00:06:40Z</dcterms:created>
  <dcterms:modified xsi:type="dcterms:W3CDTF">2021-04-23T01:35:49Z</dcterms:modified>
</cp:coreProperties>
</file>