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57" r:id="rId3"/>
    <p:sldId id="477" r:id="rId4"/>
    <p:sldId id="478" r:id="rId5"/>
    <p:sldId id="479" r:id="rId6"/>
    <p:sldId id="480" r:id="rId7"/>
    <p:sldId id="482" r:id="rId8"/>
    <p:sldId id="483" r:id="rId9"/>
    <p:sldId id="484" r:id="rId10"/>
    <p:sldId id="485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S Shell Dlg 2" panose="020B0604030504040204" pitchFamily="34" charset="0"/>
      <p:regular r:id="rId16"/>
      <p:bold r:id="rId17"/>
    </p:embeddedFont>
    <p:embeddedFont>
      <p:font typeface="Wingdings 3" panose="05040102010807070707" pitchFamily="18" charset="2"/>
      <p:regular r:id="rId18"/>
    </p:embeddedFont>
    <p:embeddedFont>
      <p:font typeface="華康儷粗宋" panose="02020709000000000000" pitchFamily="49" charset="-120"/>
      <p:regular r:id="rId19"/>
    </p:embeddedFont>
    <p:embeddedFont>
      <p:font typeface="微軟正黑體" panose="020B0604030504040204" pitchFamily="34" charset="-120"/>
      <p:regular r:id="rId20"/>
      <p:bold r:id="rId21"/>
    </p:embeddedFont>
    <p:embeddedFont>
      <p:font typeface="標楷體" panose="03000509000000000000" pitchFamily="65" charset="-120"/>
      <p:regular r:id="rId22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89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03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25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1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8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968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93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16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9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14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40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0625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51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810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22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44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40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50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04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00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91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05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5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D3ED42-31A0-4801-A701-DFEF6241907F}" type="datetimeFigureOut">
              <a:rPr lang="zh-TW" altLang="en-US" smtClean="0"/>
              <a:pPr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D5D3E-C897-4698-8327-6F21FCCA1B8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6584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Google%E6%96%87%E4%BB%B6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&#23416;&#26657;&#32147;&#29151;&#29702;&#24565;&#35498;&#26126;1100123.pptx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hyperlink" Target="https://zh.wikipedia.org/wiki/Google%E6%96%87%E4%BB%B6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openxmlformats.org/officeDocument/2006/relationships/hyperlink" Target="110&#26032;&#29983;&#22577;&#21040;&#30070;&#26085;&#20154;&#21147;&#37197;&#32622;&#22294;0317.docx" TargetMode="External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1523970" y="5834594"/>
            <a:ext cx="6429420" cy="1071546"/>
            <a:chOff x="0" y="4415463"/>
            <a:chExt cx="6429420" cy="1285884"/>
          </a:xfrm>
        </p:grpSpPr>
        <p:sp>
          <p:nvSpPr>
            <p:cNvPr id="31" name="流程圖: 延遲 30"/>
            <p:cNvSpPr/>
            <p:nvPr/>
          </p:nvSpPr>
          <p:spPr>
            <a:xfrm rot="16200000">
              <a:off x="2750379" y="2022306"/>
              <a:ext cx="1285884" cy="6072198"/>
            </a:xfrm>
            <a:prstGeom prst="flowChartDelay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2" name="流程圖: 延遲 31"/>
            <p:cNvSpPr/>
            <p:nvPr/>
          </p:nvSpPr>
          <p:spPr>
            <a:xfrm rot="16200000">
              <a:off x="2571752" y="2143132"/>
              <a:ext cx="928694" cy="6072198"/>
            </a:xfrm>
            <a:prstGeom prst="flowChartDelay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7" name="半框架 6"/>
          <p:cNvSpPr/>
          <p:nvPr/>
        </p:nvSpPr>
        <p:spPr>
          <a:xfrm rot="10800000">
            <a:off x="11534321" y="912292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5" name="圖片 4" descr="DSC07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316" y="5572140"/>
            <a:ext cx="4414291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深耕府城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1" b="9451"/>
          <a:stretch>
            <a:fillRect/>
          </a:stretch>
        </p:blipFill>
        <p:spPr>
          <a:xfrm>
            <a:off x="9932252" y="-24"/>
            <a:ext cx="735748" cy="709250"/>
          </a:xfrm>
          <a:prstGeom prst="rect">
            <a:avLst/>
          </a:prstGeom>
        </p:spPr>
      </p:pic>
      <p:pic>
        <p:nvPicPr>
          <p:cNvPr id="3" name="圖片 2" descr="20141119133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285728"/>
            <a:ext cx="756368" cy="20091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24760" y="214293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金質學園</a:t>
            </a:r>
            <a:r>
              <a:rPr lang="zh-TW" alt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城就不凡</a:t>
            </a:r>
          </a:p>
        </p:txBody>
      </p:sp>
      <p:sp>
        <p:nvSpPr>
          <p:cNvPr id="6" name="半框架 5"/>
          <p:cNvSpPr/>
          <p:nvPr/>
        </p:nvSpPr>
        <p:spPr>
          <a:xfrm>
            <a:off x="409095" y="354601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25" name="圖片 24" descr="IMG_1663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854" y="142855"/>
            <a:ext cx="2286017" cy="5000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232" y="2463934"/>
            <a:ext cx="3553288" cy="254652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8FCF0AF-101B-463C-AC47-7A368FCF8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3403" y="1927172"/>
            <a:ext cx="5492972" cy="160948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6F80C0F-5D5F-41CC-A17C-A8F4534E8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916" y="4619458"/>
            <a:ext cx="5767316" cy="96325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81BB00B-910B-4975-8389-BDE4D26D4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184" y="4614174"/>
            <a:ext cx="28470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8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1523971" y="5786454"/>
            <a:ext cx="6429419" cy="1071546"/>
            <a:chOff x="0" y="4357694"/>
            <a:chExt cx="6429419" cy="1285884"/>
          </a:xfrm>
        </p:grpSpPr>
        <p:sp>
          <p:nvSpPr>
            <p:cNvPr id="31" name="流程圖: 延遲 30"/>
            <p:cNvSpPr/>
            <p:nvPr/>
          </p:nvSpPr>
          <p:spPr>
            <a:xfrm rot="16200000">
              <a:off x="2750378" y="1964537"/>
              <a:ext cx="1285884" cy="6072198"/>
            </a:xfrm>
            <a:prstGeom prst="flowChartDelay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2" name="流程圖: 延遲 31"/>
            <p:cNvSpPr/>
            <p:nvPr/>
          </p:nvSpPr>
          <p:spPr>
            <a:xfrm rot="16200000">
              <a:off x="2571752" y="2143132"/>
              <a:ext cx="928694" cy="6072198"/>
            </a:xfrm>
            <a:prstGeom prst="flowChartDelay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7" name="半框架 6"/>
          <p:cNvSpPr/>
          <p:nvPr/>
        </p:nvSpPr>
        <p:spPr>
          <a:xfrm rot="10800000">
            <a:off x="11509179" y="815715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5" name="圖片 4" descr="DSC07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316" y="5572140"/>
            <a:ext cx="4414291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深耕府城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1" b="9451"/>
          <a:stretch>
            <a:fillRect/>
          </a:stretch>
        </p:blipFill>
        <p:spPr>
          <a:xfrm>
            <a:off x="9932252" y="-24"/>
            <a:ext cx="735748" cy="709250"/>
          </a:xfrm>
          <a:prstGeom prst="rect">
            <a:avLst/>
          </a:prstGeom>
        </p:spPr>
      </p:pic>
      <p:pic>
        <p:nvPicPr>
          <p:cNvPr id="3" name="圖片 2" descr="20141119133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285728"/>
            <a:ext cx="756368" cy="20091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24760" y="214293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金質學園</a:t>
            </a:r>
            <a:r>
              <a:rPr lang="zh-TW" alt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城就不凡</a:t>
            </a:r>
          </a:p>
        </p:txBody>
      </p:sp>
      <p:sp>
        <p:nvSpPr>
          <p:cNvPr id="6" name="半框架 5"/>
          <p:cNvSpPr/>
          <p:nvPr/>
        </p:nvSpPr>
        <p:spPr>
          <a:xfrm>
            <a:off x="499362" y="370171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25" name="圖片 24" descr="IMG_16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9854" y="142855"/>
            <a:ext cx="2286017" cy="500041"/>
          </a:xfrm>
          <a:prstGeom prst="rect">
            <a:avLst/>
          </a:prstGeom>
        </p:spPr>
      </p:pic>
      <p:sp>
        <p:nvSpPr>
          <p:cNvPr id="27" name="標題 1"/>
          <p:cNvSpPr txBox="1">
            <a:spLocks/>
          </p:cNvSpPr>
          <p:nvPr/>
        </p:nvSpPr>
        <p:spPr>
          <a:xfrm>
            <a:off x="2054404" y="1020804"/>
            <a:ext cx="7772400" cy="11237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altLang="zh-TW" sz="4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2353E222-1850-45BB-81AD-DC30B60544D8}"/>
              </a:ext>
            </a:extLst>
          </p:cNvPr>
          <p:cNvGrpSpPr/>
          <p:nvPr/>
        </p:nvGrpSpPr>
        <p:grpSpPr>
          <a:xfrm>
            <a:off x="5718600" y="6444899"/>
            <a:ext cx="1313507" cy="338554"/>
            <a:chOff x="3000364" y="6331557"/>
            <a:chExt cx="857256" cy="338554"/>
          </a:xfrm>
        </p:grpSpPr>
        <p:sp>
          <p:nvSpPr>
            <p:cNvPr id="36" name="圓角矩形 41">
              <a:extLst>
                <a:ext uri="{FF2B5EF4-FFF2-40B4-BE49-F238E27FC236}">
                  <a16:creationId xmlns:a16="http://schemas.microsoft.com/office/drawing/2014/main" id="{4D2AE833-CD1C-46FF-8A39-62554731E551}"/>
                </a:ext>
              </a:extLst>
            </p:cNvPr>
            <p:cNvSpPr/>
            <p:nvPr/>
          </p:nvSpPr>
          <p:spPr>
            <a:xfrm>
              <a:off x="3000364" y="6357958"/>
              <a:ext cx="857256" cy="28575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C747A68-596F-4C05-B700-E54401912502}"/>
                </a:ext>
              </a:extLst>
            </p:cNvPr>
            <p:cNvSpPr txBox="1"/>
            <p:nvPr/>
          </p:nvSpPr>
          <p:spPr>
            <a:xfrm>
              <a:off x="3071672" y="6331557"/>
              <a:ext cx="679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創新實踐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55BC686-4E32-486C-989B-F973B2D5014C}"/>
              </a:ext>
            </a:extLst>
          </p:cNvPr>
          <p:cNvGrpSpPr/>
          <p:nvPr/>
        </p:nvGrpSpPr>
        <p:grpSpPr>
          <a:xfrm>
            <a:off x="1567114" y="6444899"/>
            <a:ext cx="1227184" cy="338554"/>
            <a:chOff x="142844" y="6350193"/>
            <a:chExt cx="857256" cy="338554"/>
          </a:xfrm>
        </p:grpSpPr>
        <p:sp>
          <p:nvSpPr>
            <p:cNvPr id="39" name="圓角矩形 45">
              <a:extLst>
                <a:ext uri="{FF2B5EF4-FFF2-40B4-BE49-F238E27FC236}">
                  <a16:creationId xmlns:a16="http://schemas.microsoft.com/office/drawing/2014/main" id="{8782469B-A818-4AB9-992A-E3D4C40172E5}"/>
                </a:ext>
              </a:extLst>
            </p:cNvPr>
            <p:cNvSpPr/>
            <p:nvPr/>
          </p:nvSpPr>
          <p:spPr>
            <a:xfrm>
              <a:off x="142844" y="6376594"/>
              <a:ext cx="857256" cy="28575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8C8BB031-D345-48FD-B85F-F0021ED485E0}"/>
                </a:ext>
              </a:extLst>
            </p:cNvPr>
            <p:cNvSpPr txBox="1"/>
            <p:nvPr/>
          </p:nvSpPr>
          <p:spPr>
            <a:xfrm>
              <a:off x="225770" y="6350193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人文涵養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0EC405A-88B5-4705-AA4B-AC043D3DF555}"/>
              </a:ext>
            </a:extLst>
          </p:cNvPr>
          <p:cNvGrpSpPr/>
          <p:nvPr/>
        </p:nvGrpSpPr>
        <p:grpSpPr>
          <a:xfrm>
            <a:off x="2957478" y="6446701"/>
            <a:ext cx="1218916" cy="338554"/>
            <a:chOff x="1368266" y="6372531"/>
            <a:chExt cx="857256" cy="338554"/>
          </a:xfrm>
        </p:grpSpPr>
        <p:sp>
          <p:nvSpPr>
            <p:cNvPr id="42" name="圓角矩形 48">
              <a:extLst>
                <a:ext uri="{FF2B5EF4-FFF2-40B4-BE49-F238E27FC236}">
                  <a16:creationId xmlns:a16="http://schemas.microsoft.com/office/drawing/2014/main" id="{8AFA5B13-631E-4BAD-AD74-A4363C37803B}"/>
                </a:ext>
              </a:extLst>
            </p:cNvPr>
            <p:cNvSpPr/>
            <p:nvPr/>
          </p:nvSpPr>
          <p:spPr>
            <a:xfrm>
              <a:off x="1368266" y="6401259"/>
              <a:ext cx="857256" cy="28575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A9CDAA1F-D9AD-4C52-A7C3-34E4DB52058F}"/>
                </a:ext>
              </a:extLst>
            </p:cNvPr>
            <p:cNvSpPr txBox="1"/>
            <p:nvPr/>
          </p:nvSpPr>
          <p:spPr>
            <a:xfrm>
              <a:off x="1423109" y="6372531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健康生活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2BDE6C2C-1935-40CD-A640-8FB18781ED04}"/>
              </a:ext>
            </a:extLst>
          </p:cNvPr>
          <p:cNvGrpSpPr/>
          <p:nvPr/>
        </p:nvGrpSpPr>
        <p:grpSpPr>
          <a:xfrm>
            <a:off x="4331611" y="6444899"/>
            <a:ext cx="1271017" cy="338554"/>
            <a:chOff x="2383442" y="6370086"/>
            <a:chExt cx="857256" cy="338554"/>
          </a:xfrm>
        </p:grpSpPr>
        <p:sp>
          <p:nvSpPr>
            <p:cNvPr id="46" name="圓角矩形 51">
              <a:extLst>
                <a:ext uri="{FF2B5EF4-FFF2-40B4-BE49-F238E27FC236}">
                  <a16:creationId xmlns:a16="http://schemas.microsoft.com/office/drawing/2014/main" id="{6828748D-ADF9-49A7-B9EC-66D8B9C930FB}"/>
                </a:ext>
              </a:extLst>
            </p:cNvPr>
            <p:cNvSpPr/>
            <p:nvPr/>
          </p:nvSpPr>
          <p:spPr>
            <a:xfrm>
              <a:off x="2383442" y="6397130"/>
              <a:ext cx="857256" cy="28575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EC5CEC13-60F3-49E3-9245-49E2C490F1BB}"/>
                </a:ext>
              </a:extLst>
            </p:cNvPr>
            <p:cNvSpPr txBox="1"/>
            <p:nvPr/>
          </p:nvSpPr>
          <p:spPr>
            <a:xfrm>
              <a:off x="2471581" y="6370086"/>
              <a:ext cx="6809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國際素養</a:t>
              </a:r>
            </a:p>
          </p:txBody>
        </p:sp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41EF4D10-3F33-4B0A-8C24-15B8A532A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6" y="1270553"/>
            <a:ext cx="2663825" cy="4752975"/>
          </a:xfrm>
          <a:prstGeom prst="rect">
            <a:avLst/>
          </a:prstGeom>
          <a:solidFill>
            <a:srgbClr val="FFFFCC"/>
          </a:solidFill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1D922DE0-BA15-4481-9CC5-A72CC6CB2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1415016"/>
            <a:ext cx="1652588" cy="466725"/>
          </a:xfrm>
          <a:prstGeom prst="rect">
            <a:avLst/>
          </a:prstGeom>
          <a:solidFill>
            <a:srgbClr val="7EC251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資訊        </a:t>
            </a: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1E8C34A3-FD54-4FD1-B520-4932BD0D3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018266"/>
            <a:ext cx="1652588" cy="466725"/>
          </a:xfrm>
          <a:prstGeom prst="rect">
            <a:avLst/>
          </a:prstGeom>
          <a:solidFill>
            <a:srgbClr val="7EC251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諮詢</a:t>
            </a:r>
          </a:p>
        </p:txBody>
      </p:sp>
      <p:sp>
        <p:nvSpPr>
          <p:cNvPr id="48" name="Rectangle 17">
            <a:extLst>
              <a:ext uri="{FF2B5EF4-FFF2-40B4-BE49-F238E27FC236}">
                <a16:creationId xmlns:a16="http://schemas.microsoft.com/office/drawing/2014/main" id="{C121B1F2-192C-4071-9DE6-D35ACE456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2594528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接單</a:t>
            </a:r>
          </a:p>
        </p:txBody>
      </p:sp>
      <p:sp>
        <p:nvSpPr>
          <p:cNvPr id="49" name="Rectangle 18">
            <a:extLst>
              <a:ext uri="{FF2B5EF4-FFF2-40B4-BE49-F238E27FC236}">
                <a16:creationId xmlns:a16="http://schemas.microsoft.com/office/drawing/2014/main" id="{491EC3A0-1868-4123-B8BB-3E0093DC6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3170791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接待</a:t>
            </a:r>
          </a:p>
        </p:txBody>
      </p:sp>
      <p:sp>
        <p:nvSpPr>
          <p:cNvPr id="50" name="Rectangle 19">
            <a:extLst>
              <a:ext uri="{FF2B5EF4-FFF2-40B4-BE49-F238E27FC236}">
                <a16:creationId xmlns:a16="http://schemas.microsoft.com/office/drawing/2014/main" id="{7AF0AF4C-E66E-4EBC-94A0-66AAD3CB9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101" y="3745466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託管</a:t>
            </a:r>
          </a:p>
        </p:txBody>
      </p:sp>
      <p:sp>
        <p:nvSpPr>
          <p:cNvPr id="51" name="Rectangle 24">
            <a:extLst>
              <a:ext uri="{FF2B5EF4-FFF2-40B4-BE49-F238E27FC236}">
                <a16:creationId xmlns:a16="http://schemas.microsoft.com/office/drawing/2014/main" id="{294BEAE3-5ACB-40DC-A231-4CB911EDF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4323316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例外處理</a:t>
            </a:r>
          </a:p>
        </p:txBody>
      </p:sp>
      <p:sp>
        <p:nvSpPr>
          <p:cNvPr id="52" name="Rectangle 25">
            <a:extLst>
              <a:ext uri="{FF2B5EF4-FFF2-40B4-BE49-F238E27FC236}">
                <a16:creationId xmlns:a16="http://schemas.microsoft.com/office/drawing/2014/main" id="{121BE0D4-2FCA-4671-93ED-64C82CCA9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4899578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結帳</a:t>
            </a:r>
          </a:p>
        </p:txBody>
      </p:sp>
      <p:sp>
        <p:nvSpPr>
          <p:cNvPr id="53" name="Rectangle 26">
            <a:extLst>
              <a:ext uri="{FF2B5EF4-FFF2-40B4-BE49-F238E27FC236}">
                <a16:creationId xmlns:a16="http://schemas.microsoft.com/office/drawing/2014/main" id="{601A9BED-6430-4BCB-8DED-85CBD057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101" y="5474253"/>
            <a:ext cx="1652588" cy="466725"/>
          </a:xfrm>
          <a:prstGeom prst="rect">
            <a:avLst/>
          </a:prstGeom>
          <a:solidFill>
            <a:srgbClr val="7EC251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付款</a:t>
            </a:r>
          </a:p>
        </p:txBody>
      </p:sp>
      <p:grpSp>
        <p:nvGrpSpPr>
          <p:cNvPr id="54" name="Group 40">
            <a:extLst>
              <a:ext uri="{FF2B5EF4-FFF2-40B4-BE49-F238E27FC236}">
                <a16:creationId xmlns:a16="http://schemas.microsoft.com/office/drawing/2014/main" id="{FDC309F5-9AF6-4587-8FE6-94BB30DCCCE6}"/>
              </a:ext>
            </a:extLst>
          </p:cNvPr>
          <p:cNvGrpSpPr>
            <a:grpSpLocks/>
          </p:cNvGrpSpPr>
          <p:nvPr/>
        </p:nvGrpSpPr>
        <p:grpSpPr bwMode="auto">
          <a:xfrm>
            <a:off x="3790951" y="1415015"/>
            <a:ext cx="5184775" cy="2571750"/>
            <a:chOff x="1837" y="1117"/>
            <a:chExt cx="3266" cy="1620"/>
          </a:xfrm>
        </p:grpSpPr>
        <p:sp>
          <p:nvSpPr>
            <p:cNvPr id="55" name="Oval 41">
              <a:extLst>
                <a:ext uri="{FF2B5EF4-FFF2-40B4-BE49-F238E27FC236}">
                  <a16:creationId xmlns:a16="http://schemas.microsoft.com/office/drawing/2014/main" id="{9AD91824-3ABF-4346-8C15-2C7AF6EDD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117"/>
              <a:ext cx="499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56" name="Rectangle 42">
              <a:extLst>
                <a:ext uri="{FF2B5EF4-FFF2-40B4-BE49-F238E27FC236}">
                  <a16:creationId xmlns:a16="http://schemas.microsoft.com/office/drawing/2014/main" id="{E493C3A0-1679-436D-ACD7-CC2B71456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661"/>
              <a:ext cx="3266" cy="107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資訊涵蓋服務特色、如何取得與使用服務等。應正確、即時與易懂。管道含傳統媒體、服務人員、宣傳手冊、網路、多媒體等。</a:t>
              </a:r>
            </a:p>
          </p:txBody>
        </p:sp>
      </p:grpSp>
      <p:sp>
        <p:nvSpPr>
          <p:cNvPr id="57" name="Rectangle 3">
            <a:extLst>
              <a:ext uri="{FF2B5EF4-FFF2-40B4-BE49-F238E27FC236}">
                <a16:creationId xmlns:a16="http://schemas.microsoft.com/office/drawing/2014/main" id="{EBFDB4FB-DF3B-4C37-AE19-C67ADA5C8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2710415"/>
            <a:ext cx="360362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00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服務傳遞流程</a:t>
            </a: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id="{60A5BD0C-2B35-475D-9C75-EDCA75DC2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992" y="370171"/>
            <a:ext cx="323795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+mn-lt"/>
                <a:ea typeface="微軟正黑體"/>
                <a:cs typeface="微軟正黑體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3600" b="1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服務流程管理</a:t>
            </a:r>
            <a:endParaRPr lang="en-US" altLang="zh-TW" sz="1800" b="1" kern="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9" name="Group 43">
            <a:extLst>
              <a:ext uri="{FF2B5EF4-FFF2-40B4-BE49-F238E27FC236}">
                <a16:creationId xmlns:a16="http://schemas.microsoft.com/office/drawing/2014/main" id="{93BFAA51-EF4A-4A9F-9B4E-39C5355F6004}"/>
              </a:ext>
            </a:extLst>
          </p:cNvPr>
          <p:cNvGrpSpPr>
            <a:grpSpLocks/>
          </p:cNvGrpSpPr>
          <p:nvPr/>
        </p:nvGrpSpPr>
        <p:grpSpPr bwMode="auto">
          <a:xfrm>
            <a:off x="3790951" y="2011915"/>
            <a:ext cx="5184775" cy="2571750"/>
            <a:chOff x="1837" y="1117"/>
            <a:chExt cx="3266" cy="1620"/>
          </a:xfrm>
        </p:grpSpPr>
        <p:sp>
          <p:nvSpPr>
            <p:cNvPr id="60" name="Oval 44">
              <a:extLst>
                <a:ext uri="{FF2B5EF4-FFF2-40B4-BE49-F238E27FC236}">
                  <a16:creationId xmlns:a16="http://schemas.microsoft.com/office/drawing/2014/main" id="{C9F2D112-3E5D-400C-9063-4F442116B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117"/>
              <a:ext cx="499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id="{A36B0499-D9D0-4438-858C-30D851045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661"/>
              <a:ext cx="3266" cy="107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較為深入、專業的溝通與指導，解惑用。對消費者有較多了解後才能諮詢，因此有利於發展顧客關係。諮詢時應該合理與誠實。</a:t>
              </a:r>
            </a:p>
          </p:txBody>
        </p:sp>
      </p:grpSp>
      <p:grpSp>
        <p:nvGrpSpPr>
          <p:cNvPr id="62" name="Group 46">
            <a:extLst>
              <a:ext uri="{FF2B5EF4-FFF2-40B4-BE49-F238E27FC236}">
                <a16:creationId xmlns:a16="http://schemas.microsoft.com/office/drawing/2014/main" id="{45F8C9DE-80F0-487E-AA72-727B892481A2}"/>
              </a:ext>
            </a:extLst>
          </p:cNvPr>
          <p:cNvGrpSpPr>
            <a:grpSpLocks/>
          </p:cNvGrpSpPr>
          <p:nvPr/>
        </p:nvGrpSpPr>
        <p:grpSpPr bwMode="auto">
          <a:xfrm>
            <a:off x="3863827" y="2565952"/>
            <a:ext cx="5184775" cy="2571750"/>
            <a:chOff x="1837" y="1117"/>
            <a:chExt cx="3266" cy="1620"/>
          </a:xfrm>
        </p:grpSpPr>
        <p:sp>
          <p:nvSpPr>
            <p:cNvPr id="63" name="Oval 47">
              <a:extLst>
                <a:ext uri="{FF2B5EF4-FFF2-40B4-BE49-F238E27FC236}">
                  <a16:creationId xmlns:a16="http://schemas.microsoft.com/office/drawing/2014/main" id="{366D0BE2-956F-4B38-9D45-8B160C69A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117"/>
              <a:ext cx="499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64" name="Rectangle 48">
              <a:extLst>
                <a:ext uri="{FF2B5EF4-FFF2-40B4-BE49-F238E27FC236}">
                  <a16:creationId xmlns:a16="http://schemas.microsoft.com/office/drawing/2014/main" id="{D547B314-5CC3-4806-BD2E-135559D28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661"/>
              <a:ext cx="3266" cy="107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接受申請、預約、訂購等。申請有過濾消費者的作用；預約通常是先要先有。接單應該注意效率，並降低顧客疑慮。</a:t>
              </a:r>
            </a:p>
          </p:txBody>
        </p:sp>
      </p:grpSp>
      <p:grpSp>
        <p:nvGrpSpPr>
          <p:cNvPr id="65" name="Group 49">
            <a:extLst>
              <a:ext uri="{FF2B5EF4-FFF2-40B4-BE49-F238E27FC236}">
                <a16:creationId xmlns:a16="http://schemas.microsoft.com/office/drawing/2014/main" id="{9E3B0FC4-2FBF-4AD0-B7A2-FB3D0AC7DCCB}"/>
              </a:ext>
            </a:extLst>
          </p:cNvPr>
          <p:cNvGrpSpPr>
            <a:grpSpLocks/>
          </p:cNvGrpSpPr>
          <p:nvPr/>
        </p:nvGrpSpPr>
        <p:grpSpPr bwMode="auto">
          <a:xfrm>
            <a:off x="3863827" y="3142216"/>
            <a:ext cx="5184775" cy="2174875"/>
            <a:chOff x="1837" y="1117"/>
            <a:chExt cx="3266" cy="1370"/>
          </a:xfrm>
        </p:grpSpPr>
        <p:sp>
          <p:nvSpPr>
            <p:cNvPr id="66" name="Oval 50">
              <a:extLst>
                <a:ext uri="{FF2B5EF4-FFF2-40B4-BE49-F238E27FC236}">
                  <a16:creationId xmlns:a16="http://schemas.microsoft.com/office/drawing/2014/main" id="{2B56EAFD-2CF6-480A-A4F4-ACDF89F8B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117"/>
              <a:ext cx="499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67" name="Rectangle 51">
              <a:extLst>
                <a:ext uri="{FF2B5EF4-FFF2-40B4-BE49-F238E27FC236}">
                  <a16:creationId xmlns:a16="http://schemas.microsoft.com/office/drawing/2014/main" id="{9185AFBF-F652-49F9-897C-4296CFA4D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661"/>
              <a:ext cx="3266" cy="82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即迎接、招呼、表達歡迎。服務人員的專業、態度、效率以及環境佈置與氣氛相當重要。</a:t>
              </a:r>
            </a:p>
          </p:txBody>
        </p:sp>
      </p:grpSp>
      <p:grpSp>
        <p:nvGrpSpPr>
          <p:cNvPr id="68" name="Group 52">
            <a:extLst>
              <a:ext uri="{FF2B5EF4-FFF2-40B4-BE49-F238E27FC236}">
                <a16:creationId xmlns:a16="http://schemas.microsoft.com/office/drawing/2014/main" id="{9321B1DE-8F3E-43D4-B392-9A889F7BC1A8}"/>
              </a:ext>
            </a:extLst>
          </p:cNvPr>
          <p:cNvGrpSpPr>
            <a:grpSpLocks/>
          </p:cNvGrpSpPr>
          <p:nvPr/>
        </p:nvGrpSpPr>
        <p:grpSpPr bwMode="auto">
          <a:xfrm>
            <a:off x="4007570" y="3718478"/>
            <a:ext cx="5184775" cy="2174875"/>
            <a:chOff x="1837" y="1117"/>
            <a:chExt cx="3266" cy="1370"/>
          </a:xfrm>
        </p:grpSpPr>
        <p:sp>
          <p:nvSpPr>
            <p:cNvPr id="69" name="Oval 53">
              <a:extLst>
                <a:ext uri="{FF2B5EF4-FFF2-40B4-BE49-F238E27FC236}">
                  <a16:creationId xmlns:a16="http://schemas.microsoft.com/office/drawing/2014/main" id="{6520C1E1-641D-4D96-B0E7-FB196012C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117"/>
              <a:ext cx="499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70" name="Rectangle 54">
              <a:extLst>
                <a:ext uri="{FF2B5EF4-FFF2-40B4-BE49-F238E27FC236}">
                  <a16:creationId xmlns:a16="http://schemas.microsoft.com/office/drawing/2014/main" id="{62D8D26F-B561-4E00-B44C-FE6466859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661"/>
              <a:ext cx="3266" cy="82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即代為照顧或保管。首重安全；如能加值更好，如車子洗淨後歸還、寵物毛髮整理後交給主人。</a:t>
              </a:r>
            </a:p>
          </p:txBody>
        </p:sp>
      </p:grpSp>
      <p:sp>
        <p:nvSpPr>
          <p:cNvPr id="71" name="Line 20">
            <a:extLst>
              <a:ext uri="{FF2B5EF4-FFF2-40B4-BE49-F238E27FC236}">
                <a16:creationId xmlns:a16="http://schemas.microsoft.com/office/drawing/2014/main" id="{7CF014D5-E572-440A-BC9F-5B79824135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7925" y="1846816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2" name="Line 21">
            <a:extLst>
              <a:ext uri="{FF2B5EF4-FFF2-40B4-BE49-F238E27FC236}">
                <a16:creationId xmlns:a16="http://schemas.microsoft.com/office/drawing/2014/main" id="{D2D7DEC9-9876-4ABB-A4BB-A5D003D86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2423077"/>
            <a:ext cx="0" cy="287338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3" name="Line 22">
            <a:extLst>
              <a:ext uri="{FF2B5EF4-FFF2-40B4-BE49-F238E27FC236}">
                <a16:creationId xmlns:a16="http://schemas.microsoft.com/office/drawing/2014/main" id="{649E69F9-A2EC-40D1-B101-312B6C71A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3000927"/>
            <a:ext cx="0" cy="287338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4" name="Line 23">
            <a:extLst>
              <a:ext uri="{FF2B5EF4-FFF2-40B4-BE49-F238E27FC236}">
                <a16:creationId xmlns:a16="http://schemas.microsoft.com/office/drawing/2014/main" id="{3B3392D4-8D22-4DCF-A9CA-2138D78F2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3575602"/>
            <a:ext cx="0" cy="287338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5" name="Line 27">
            <a:extLst>
              <a:ext uri="{FF2B5EF4-FFF2-40B4-BE49-F238E27FC236}">
                <a16:creationId xmlns:a16="http://schemas.microsoft.com/office/drawing/2014/main" id="{0B3075B4-24E6-47F1-93E2-A609FC943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4151866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6" name="Line 28">
            <a:extLst>
              <a:ext uri="{FF2B5EF4-FFF2-40B4-BE49-F238E27FC236}">
                <a16:creationId xmlns:a16="http://schemas.microsoft.com/office/drawing/2014/main" id="{E1DC565B-FD9C-4528-894D-4C7FC2213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4729716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7" name="Line 29">
            <a:extLst>
              <a:ext uri="{FF2B5EF4-FFF2-40B4-BE49-F238E27FC236}">
                <a16:creationId xmlns:a16="http://schemas.microsoft.com/office/drawing/2014/main" id="{C80AC3D5-032B-4F15-88CE-171F3EA2B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5304391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grpSp>
        <p:nvGrpSpPr>
          <p:cNvPr id="81" name="Group 61">
            <a:extLst>
              <a:ext uri="{FF2B5EF4-FFF2-40B4-BE49-F238E27FC236}">
                <a16:creationId xmlns:a16="http://schemas.microsoft.com/office/drawing/2014/main" id="{63BBD809-D519-4546-A3BB-7CC90A7339F1}"/>
              </a:ext>
            </a:extLst>
          </p:cNvPr>
          <p:cNvGrpSpPr>
            <a:grpSpLocks/>
          </p:cNvGrpSpPr>
          <p:nvPr/>
        </p:nvGrpSpPr>
        <p:grpSpPr bwMode="auto">
          <a:xfrm>
            <a:off x="3575770" y="3934378"/>
            <a:ext cx="5184775" cy="2016125"/>
            <a:chOff x="1565" y="2342"/>
            <a:chExt cx="3266" cy="1270"/>
          </a:xfrm>
        </p:grpSpPr>
        <p:sp>
          <p:nvSpPr>
            <p:cNvPr id="82" name="Oval 62">
              <a:extLst>
                <a:ext uri="{FF2B5EF4-FFF2-40B4-BE49-F238E27FC236}">
                  <a16:creationId xmlns:a16="http://schemas.microsoft.com/office/drawing/2014/main" id="{F473007B-E02B-4186-8D67-752DC43FE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" y="3295"/>
              <a:ext cx="499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83" name="Rectangle 63">
              <a:extLst>
                <a:ext uri="{FF2B5EF4-FFF2-40B4-BE49-F238E27FC236}">
                  <a16:creationId xmlns:a16="http://schemas.microsoft.com/office/drawing/2014/main" id="{B8C03492-998D-4C6D-9E52-02B20E4E6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42"/>
              <a:ext cx="3266" cy="82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為避免呆帳，有些企業有「事前控制」機制（提醒、獎勵等），若有拖延則有催收等。</a:t>
              </a:r>
            </a:p>
          </p:txBody>
        </p:sp>
      </p:grpSp>
      <p:grpSp>
        <p:nvGrpSpPr>
          <p:cNvPr id="84" name="Group 55">
            <a:extLst>
              <a:ext uri="{FF2B5EF4-FFF2-40B4-BE49-F238E27FC236}">
                <a16:creationId xmlns:a16="http://schemas.microsoft.com/office/drawing/2014/main" id="{F0C47C5F-A9DB-4671-BC79-3659B1DC6A3E}"/>
              </a:ext>
            </a:extLst>
          </p:cNvPr>
          <p:cNvGrpSpPr>
            <a:grpSpLocks/>
          </p:cNvGrpSpPr>
          <p:nvPr/>
        </p:nvGrpSpPr>
        <p:grpSpPr bwMode="auto">
          <a:xfrm>
            <a:off x="3575770" y="2278615"/>
            <a:ext cx="5184775" cy="2519362"/>
            <a:chOff x="5692" y="845"/>
            <a:chExt cx="3266" cy="1587"/>
          </a:xfrm>
        </p:grpSpPr>
        <p:sp>
          <p:nvSpPr>
            <p:cNvPr id="85" name="Oval 56">
              <a:extLst>
                <a:ext uri="{FF2B5EF4-FFF2-40B4-BE49-F238E27FC236}">
                  <a16:creationId xmlns:a16="http://schemas.microsoft.com/office/drawing/2014/main" id="{9F38E732-F054-4C5F-BFC7-324434BA0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" y="2115"/>
              <a:ext cx="1180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86" name="Rectangle 57">
              <a:extLst>
                <a:ext uri="{FF2B5EF4-FFF2-40B4-BE49-F238E27FC236}">
                  <a16:creationId xmlns:a16="http://schemas.microsoft.com/office/drawing/2014/main" id="{3E6B784F-C5EF-4686-A034-1520030D8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" y="845"/>
              <a:ext cx="3266" cy="107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即處理意外狀況。事先應有因應計畫，並需演練以防臨場慌亂。若例外情況一再發生，可能代表組織潛藏更根本的、必須正視的問題。</a:t>
              </a:r>
            </a:p>
          </p:txBody>
        </p:sp>
      </p:grpSp>
      <p:grpSp>
        <p:nvGrpSpPr>
          <p:cNvPr id="87" name="Group 58">
            <a:extLst>
              <a:ext uri="{FF2B5EF4-FFF2-40B4-BE49-F238E27FC236}">
                <a16:creationId xmlns:a16="http://schemas.microsoft.com/office/drawing/2014/main" id="{BB2AC695-4FFE-45A0-94F1-FF705C9F1862}"/>
              </a:ext>
            </a:extLst>
          </p:cNvPr>
          <p:cNvGrpSpPr>
            <a:grpSpLocks/>
          </p:cNvGrpSpPr>
          <p:nvPr/>
        </p:nvGrpSpPr>
        <p:grpSpPr bwMode="auto">
          <a:xfrm>
            <a:off x="3575721" y="3359703"/>
            <a:ext cx="5184775" cy="2016125"/>
            <a:chOff x="1565" y="2342"/>
            <a:chExt cx="3266" cy="1270"/>
          </a:xfrm>
        </p:grpSpPr>
        <p:sp>
          <p:nvSpPr>
            <p:cNvPr id="88" name="Oval 59">
              <a:extLst>
                <a:ext uri="{FF2B5EF4-FFF2-40B4-BE49-F238E27FC236}">
                  <a16:creationId xmlns:a16="http://schemas.microsoft.com/office/drawing/2014/main" id="{30F1E703-2DB5-4E31-A3D6-1383850ED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" y="3295"/>
              <a:ext cx="499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9CCD84B0-56C1-4842-80C4-08C11433D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42"/>
              <a:ext cx="3266" cy="826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總結服務的所有費用。清楚易懂、確實無誤為最基本要求。快速結帳已成為重要趨勢。</a:t>
              </a:r>
            </a:p>
          </p:txBody>
        </p: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EDF0A06C-27B1-4E42-8AFA-F5A954DBD1B7}"/>
              </a:ext>
            </a:extLst>
          </p:cNvPr>
          <p:cNvSpPr/>
          <p:nvPr/>
        </p:nvSpPr>
        <p:spPr>
          <a:xfrm>
            <a:off x="2170450" y="6145229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C00000"/>
                </a:solidFill>
                <a:latin typeface="+mn-ea"/>
              </a:rPr>
              <a:t>品質提升與價值創造</a:t>
            </a:r>
            <a:r>
              <a:rPr kumimoji="1" lang="en-US" altLang="zh-TW" b="1" dirty="0">
                <a:solidFill>
                  <a:srgbClr val="C00000"/>
                </a:solidFill>
                <a:latin typeface="+mn-ea"/>
              </a:rPr>
              <a:t>5e</a:t>
            </a:r>
            <a:r>
              <a:rPr kumimoji="1" lang="zh-TW" altLang="en-US" b="1" dirty="0">
                <a:solidFill>
                  <a:srgbClr val="C00000"/>
                </a:solidFill>
                <a:latin typeface="+mn-ea"/>
              </a:rPr>
              <a:t>．曾光華著</a:t>
            </a:r>
          </a:p>
        </p:txBody>
      </p:sp>
    </p:spTree>
    <p:extLst>
      <p:ext uri="{BB962C8B-B14F-4D97-AF65-F5344CB8AC3E}">
        <p14:creationId xmlns:p14="http://schemas.microsoft.com/office/powerpoint/2010/main" val="387129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1523971" y="5786454"/>
            <a:ext cx="6429419" cy="1071546"/>
            <a:chOff x="0" y="4357694"/>
            <a:chExt cx="6429419" cy="1285884"/>
          </a:xfrm>
        </p:grpSpPr>
        <p:sp>
          <p:nvSpPr>
            <p:cNvPr id="31" name="流程圖: 延遲 30"/>
            <p:cNvSpPr/>
            <p:nvPr/>
          </p:nvSpPr>
          <p:spPr>
            <a:xfrm rot="16200000">
              <a:off x="2750378" y="1964537"/>
              <a:ext cx="1285884" cy="6072198"/>
            </a:xfrm>
            <a:prstGeom prst="flowChartDelay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2" name="流程圖: 延遲 31"/>
            <p:cNvSpPr/>
            <p:nvPr/>
          </p:nvSpPr>
          <p:spPr>
            <a:xfrm rot="16200000">
              <a:off x="2571752" y="2143132"/>
              <a:ext cx="928694" cy="6072198"/>
            </a:xfrm>
            <a:prstGeom prst="flowChartDelay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7" name="半框架 6"/>
          <p:cNvSpPr/>
          <p:nvPr/>
        </p:nvSpPr>
        <p:spPr>
          <a:xfrm rot="10800000">
            <a:off x="11516772" y="850355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5" name="圖片 4" descr="DSC07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316" y="5572140"/>
            <a:ext cx="4414291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深耕府城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1" b="9451"/>
          <a:stretch>
            <a:fillRect/>
          </a:stretch>
        </p:blipFill>
        <p:spPr>
          <a:xfrm>
            <a:off x="9932252" y="-24"/>
            <a:ext cx="735748" cy="709250"/>
          </a:xfrm>
          <a:prstGeom prst="rect">
            <a:avLst/>
          </a:prstGeom>
        </p:spPr>
      </p:pic>
      <p:pic>
        <p:nvPicPr>
          <p:cNvPr id="3" name="圖片 2" descr="20141119133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285728"/>
            <a:ext cx="756368" cy="20091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24760" y="214293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金質學園</a:t>
            </a:r>
            <a:r>
              <a:rPr lang="zh-TW" alt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城就不凡</a:t>
            </a:r>
          </a:p>
        </p:txBody>
      </p:sp>
      <p:sp>
        <p:nvSpPr>
          <p:cNvPr id="6" name="半框架 5"/>
          <p:cNvSpPr/>
          <p:nvPr/>
        </p:nvSpPr>
        <p:spPr>
          <a:xfrm>
            <a:off x="636344" y="466464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25" name="圖片 24" descr="IMG_16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9854" y="142855"/>
            <a:ext cx="2286017" cy="500041"/>
          </a:xfrm>
          <a:prstGeom prst="rect">
            <a:avLst/>
          </a:prstGeom>
        </p:spPr>
      </p:pic>
      <p:sp>
        <p:nvSpPr>
          <p:cNvPr id="27" name="標題 1"/>
          <p:cNvSpPr txBox="1">
            <a:spLocks/>
          </p:cNvSpPr>
          <p:nvPr/>
        </p:nvSpPr>
        <p:spPr>
          <a:xfrm>
            <a:off x="2054404" y="1020804"/>
            <a:ext cx="7772400" cy="11237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altLang="zh-TW" sz="4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2353E222-1850-45BB-81AD-DC30B60544D8}"/>
              </a:ext>
            </a:extLst>
          </p:cNvPr>
          <p:cNvGrpSpPr/>
          <p:nvPr/>
        </p:nvGrpSpPr>
        <p:grpSpPr>
          <a:xfrm>
            <a:off x="5718600" y="6444899"/>
            <a:ext cx="1313507" cy="338554"/>
            <a:chOff x="3000364" y="6331557"/>
            <a:chExt cx="857256" cy="338554"/>
          </a:xfrm>
        </p:grpSpPr>
        <p:sp>
          <p:nvSpPr>
            <p:cNvPr id="36" name="圓角矩形 41">
              <a:extLst>
                <a:ext uri="{FF2B5EF4-FFF2-40B4-BE49-F238E27FC236}">
                  <a16:creationId xmlns:a16="http://schemas.microsoft.com/office/drawing/2014/main" id="{4D2AE833-CD1C-46FF-8A39-62554731E551}"/>
                </a:ext>
              </a:extLst>
            </p:cNvPr>
            <p:cNvSpPr/>
            <p:nvPr/>
          </p:nvSpPr>
          <p:spPr>
            <a:xfrm>
              <a:off x="3000364" y="6357958"/>
              <a:ext cx="857256" cy="28575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C747A68-596F-4C05-B700-E54401912502}"/>
                </a:ext>
              </a:extLst>
            </p:cNvPr>
            <p:cNvSpPr txBox="1"/>
            <p:nvPr/>
          </p:nvSpPr>
          <p:spPr>
            <a:xfrm>
              <a:off x="3071672" y="6331557"/>
              <a:ext cx="679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創新實踐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55BC686-4E32-486C-989B-F973B2D5014C}"/>
              </a:ext>
            </a:extLst>
          </p:cNvPr>
          <p:cNvGrpSpPr/>
          <p:nvPr/>
        </p:nvGrpSpPr>
        <p:grpSpPr>
          <a:xfrm>
            <a:off x="1567114" y="6444899"/>
            <a:ext cx="1227184" cy="338554"/>
            <a:chOff x="142844" y="6350193"/>
            <a:chExt cx="857256" cy="338554"/>
          </a:xfrm>
        </p:grpSpPr>
        <p:sp>
          <p:nvSpPr>
            <p:cNvPr id="39" name="圓角矩形 45">
              <a:extLst>
                <a:ext uri="{FF2B5EF4-FFF2-40B4-BE49-F238E27FC236}">
                  <a16:creationId xmlns:a16="http://schemas.microsoft.com/office/drawing/2014/main" id="{8782469B-A818-4AB9-992A-E3D4C40172E5}"/>
                </a:ext>
              </a:extLst>
            </p:cNvPr>
            <p:cNvSpPr/>
            <p:nvPr/>
          </p:nvSpPr>
          <p:spPr>
            <a:xfrm>
              <a:off x="142844" y="6376594"/>
              <a:ext cx="857256" cy="28575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8C8BB031-D345-48FD-B85F-F0021ED485E0}"/>
                </a:ext>
              </a:extLst>
            </p:cNvPr>
            <p:cNvSpPr txBox="1"/>
            <p:nvPr/>
          </p:nvSpPr>
          <p:spPr>
            <a:xfrm>
              <a:off x="225770" y="6350193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人文涵養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0EC405A-88B5-4705-AA4B-AC043D3DF555}"/>
              </a:ext>
            </a:extLst>
          </p:cNvPr>
          <p:cNvGrpSpPr/>
          <p:nvPr/>
        </p:nvGrpSpPr>
        <p:grpSpPr>
          <a:xfrm>
            <a:off x="2957478" y="6446701"/>
            <a:ext cx="1218916" cy="338554"/>
            <a:chOff x="1368266" y="6372531"/>
            <a:chExt cx="857256" cy="338554"/>
          </a:xfrm>
        </p:grpSpPr>
        <p:sp>
          <p:nvSpPr>
            <p:cNvPr id="42" name="圓角矩形 48">
              <a:extLst>
                <a:ext uri="{FF2B5EF4-FFF2-40B4-BE49-F238E27FC236}">
                  <a16:creationId xmlns:a16="http://schemas.microsoft.com/office/drawing/2014/main" id="{8AFA5B13-631E-4BAD-AD74-A4363C37803B}"/>
                </a:ext>
              </a:extLst>
            </p:cNvPr>
            <p:cNvSpPr/>
            <p:nvPr/>
          </p:nvSpPr>
          <p:spPr>
            <a:xfrm>
              <a:off x="1368266" y="6401259"/>
              <a:ext cx="857256" cy="28575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A9CDAA1F-D9AD-4C52-A7C3-34E4DB52058F}"/>
                </a:ext>
              </a:extLst>
            </p:cNvPr>
            <p:cNvSpPr txBox="1"/>
            <p:nvPr/>
          </p:nvSpPr>
          <p:spPr>
            <a:xfrm>
              <a:off x="1423109" y="6372531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健康生活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2BDE6C2C-1935-40CD-A640-8FB18781ED04}"/>
              </a:ext>
            </a:extLst>
          </p:cNvPr>
          <p:cNvGrpSpPr/>
          <p:nvPr/>
        </p:nvGrpSpPr>
        <p:grpSpPr>
          <a:xfrm>
            <a:off x="4331611" y="6444899"/>
            <a:ext cx="1271017" cy="338554"/>
            <a:chOff x="2383442" y="6370086"/>
            <a:chExt cx="857256" cy="338554"/>
          </a:xfrm>
        </p:grpSpPr>
        <p:sp>
          <p:nvSpPr>
            <p:cNvPr id="46" name="圓角矩形 51">
              <a:extLst>
                <a:ext uri="{FF2B5EF4-FFF2-40B4-BE49-F238E27FC236}">
                  <a16:creationId xmlns:a16="http://schemas.microsoft.com/office/drawing/2014/main" id="{6828748D-ADF9-49A7-B9EC-66D8B9C930FB}"/>
                </a:ext>
              </a:extLst>
            </p:cNvPr>
            <p:cNvSpPr/>
            <p:nvPr/>
          </p:nvSpPr>
          <p:spPr>
            <a:xfrm>
              <a:off x="2383442" y="6397130"/>
              <a:ext cx="857256" cy="28575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EC5CEC13-60F3-49E3-9245-49E2C490F1BB}"/>
                </a:ext>
              </a:extLst>
            </p:cNvPr>
            <p:cNvSpPr txBox="1"/>
            <p:nvPr/>
          </p:nvSpPr>
          <p:spPr>
            <a:xfrm>
              <a:off x="2471581" y="6370086"/>
              <a:ext cx="6809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國際素養</a:t>
              </a:r>
            </a:p>
          </p:txBody>
        </p:sp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41EF4D10-3F33-4B0A-8C24-15B8A532A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6" y="1270553"/>
            <a:ext cx="2663825" cy="4752975"/>
          </a:xfrm>
          <a:prstGeom prst="rect">
            <a:avLst/>
          </a:prstGeom>
          <a:solidFill>
            <a:srgbClr val="FFFFCC"/>
          </a:solidFill>
          <a:ln w="9525">
            <a:solidFill>
              <a:sysClr val="windowText" lastClr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1D922DE0-BA15-4481-9CC5-A72CC6CB2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1415016"/>
            <a:ext cx="1652588" cy="466725"/>
          </a:xfrm>
          <a:prstGeom prst="rect">
            <a:avLst/>
          </a:prstGeom>
          <a:solidFill>
            <a:srgbClr val="7EC251">
              <a:lumMod val="60000"/>
              <a:lumOff val="40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資訊        </a:t>
            </a: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1E8C34A3-FD54-4FD1-B520-4932BD0D3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018266"/>
            <a:ext cx="1652588" cy="466725"/>
          </a:xfrm>
          <a:prstGeom prst="rect">
            <a:avLst/>
          </a:prstGeom>
          <a:solidFill>
            <a:srgbClr val="7EC251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諮詢</a:t>
            </a:r>
          </a:p>
        </p:txBody>
      </p:sp>
      <p:sp>
        <p:nvSpPr>
          <p:cNvPr id="48" name="Rectangle 17">
            <a:extLst>
              <a:ext uri="{FF2B5EF4-FFF2-40B4-BE49-F238E27FC236}">
                <a16:creationId xmlns:a16="http://schemas.microsoft.com/office/drawing/2014/main" id="{C121B1F2-192C-4071-9DE6-D35ACE456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2594528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接單</a:t>
            </a:r>
          </a:p>
        </p:txBody>
      </p:sp>
      <p:sp>
        <p:nvSpPr>
          <p:cNvPr id="49" name="Rectangle 18">
            <a:extLst>
              <a:ext uri="{FF2B5EF4-FFF2-40B4-BE49-F238E27FC236}">
                <a16:creationId xmlns:a16="http://schemas.microsoft.com/office/drawing/2014/main" id="{491EC3A0-1868-4123-B8BB-3E0093DC6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3170791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接待</a:t>
            </a:r>
          </a:p>
        </p:txBody>
      </p:sp>
      <p:sp>
        <p:nvSpPr>
          <p:cNvPr id="50" name="Rectangle 19">
            <a:extLst>
              <a:ext uri="{FF2B5EF4-FFF2-40B4-BE49-F238E27FC236}">
                <a16:creationId xmlns:a16="http://schemas.microsoft.com/office/drawing/2014/main" id="{7AF0AF4C-E66E-4EBC-94A0-66AAD3CB9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101" y="3745466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託管</a:t>
            </a:r>
          </a:p>
        </p:txBody>
      </p:sp>
      <p:sp>
        <p:nvSpPr>
          <p:cNvPr id="51" name="Rectangle 24">
            <a:extLst>
              <a:ext uri="{FF2B5EF4-FFF2-40B4-BE49-F238E27FC236}">
                <a16:creationId xmlns:a16="http://schemas.microsoft.com/office/drawing/2014/main" id="{294BEAE3-5ACB-40DC-A231-4CB911EDF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4323316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例外處理</a:t>
            </a:r>
          </a:p>
        </p:txBody>
      </p:sp>
      <p:sp>
        <p:nvSpPr>
          <p:cNvPr id="52" name="Rectangle 25">
            <a:extLst>
              <a:ext uri="{FF2B5EF4-FFF2-40B4-BE49-F238E27FC236}">
                <a16:creationId xmlns:a16="http://schemas.microsoft.com/office/drawing/2014/main" id="{121BE0D4-2FCA-4671-93ED-64C82CCA9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926" y="4899578"/>
            <a:ext cx="1652588" cy="466725"/>
          </a:xfrm>
          <a:prstGeom prst="rect">
            <a:avLst/>
          </a:prstGeom>
          <a:solidFill>
            <a:srgbClr val="B2DA97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結帳</a:t>
            </a:r>
          </a:p>
        </p:txBody>
      </p:sp>
      <p:sp>
        <p:nvSpPr>
          <p:cNvPr id="53" name="Rectangle 26">
            <a:extLst>
              <a:ext uri="{FF2B5EF4-FFF2-40B4-BE49-F238E27FC236}">
                <a16:creationId xmlns:a16="http://schemas.microsoft.com/office/drawing/2014/main" id="{601A9BED-6430-4BCB-8DED-85CBD057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101" y="5474253"/>
            <a:ext cx="1652588" cy="466725"/>
          </a:xfrm>
          <a:prstGeom prst="rect">
            <a:avLst/>
          </a:prstGeom>
          <a:solidFill>
            <a:srgbClr val="7EC251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400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付款</a:t>
            </a: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EBFDB4FB-DF3B-4C37-AE19-C67ADA5C8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2710415"/>
            <a:ext cx="360362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zh-TW" altLang="en-US" sz="200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服務傳遞流程</a:t>
            </a: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id="{60A5BD0C-2B35-475D-9C75-EDCA75DC2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991" y="370171"/>
            <a:ext cx="742737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+mn-lt"/>
                <a:ea typeface="微軟正黑體"/>
                <a:cs typeface="微軟正黑體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標楷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3600" b="1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服務流程管理</a:t>
            </a:r>
            <a:r>
              <a:rPr lang="zh-TW" altLang="en-US" sz="3600" kern="0" dirty="0">
                <a:solidFill>
                  <a:srgbClr val="C00000"/>
                </a:solidFill>
                <a:latin typeface="華康儷粗宋" panose="02020709000000000000" pitchFamily="49" charset="-120"/>
                <a:ea typeface="華康儷粗宋" panose="02020709000000000000" pitchFamily="49" charset="-120"/>
              </a:rPr>
              <a:t>  </a:t>
            </a:r>
            <a:r>
              <a:rPr lang="zh-TW" altLang="en-US" sz="3200" b="1" kern="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（以新生入學為例）</a:t>
            </a:r>
            <a:endParaRPr lang="en-US" altLang="zh-TW" sz="1800" b="1" kern="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" name="Line 20">
            <a:extLst>
              <a:ext uri="{FF2B5EF4-FFF2-40B4-BE49-F238E27FC236}">
                <a16:creationId xmlns:a16="http://schemas.microsoft.com/office/drawing/2014/main" id="{7CF014D5-E572-440A-BC9F-5B79824135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4487" y="1846816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2" name="Line 21">
            <a:extLst>
              <a:ext uri="{FF2B5EF4-FFF2-40B4-BE49-F238E27FC236}">
                <a16:creationId xmlns:a16="http://schemas.microsoft.com/office/drawing/2014/main" id="{D2D7DEC9-9876-4ABB-A4BB-A5D003D86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2423077"/>
            <a:ext cx="0" cy="287338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3" name="Line 22">
            <a:extLst>
              <a:ext uri="{FF2B5EF4-FFF2-40B4-BE49-F238E27FC236}">
                <a16:creationId xmlns:a16="http://schemas.microsoft.com/office/drawing/2014/main" id="{649E69F9-A2EC-40D1-B101-312B6C71A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3000927"/>
            <a:ext cx="0" cy="287338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4" name="Line 23">
            <a:extLst>
              <a:ext uri="{FF2B5EF4-FFF2-40B4-BE49-F238E27FC236}">
                <a16:creationId xmlns:a16="http://schemas.microsoft.com/office/drawing/2014/main" id="{3B3392D4-8D22-4DCF-A9CA-2138D78F2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3575602"/>
            <a:ext cx="0" cy="287338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5" name="Line 27">
            <a:extLst>
              <a:ext uri="{FF2B5EF4-FFF2-40B4-BE49-F238E27FC236}">
                <a16:creationId xmlns:a16="http://schemas.microsoft.com/office/drawing/2014/main" id="{0B3075B4-24E6-47F1-93E2-A609FC943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4151866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6" name="Line 28">
            <a:extLst>
              <a:ext uri="{FF2B5EF4-FFF2-40B4-BE49-F238E27FC236}">
                <a16:creationId xmlns:a16="http://schemas.microsoft.com/office/drawing/2014/main" id="{E1DC565B-FD9C-4528-894D-4C7FC2213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4729716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77" name="Line 29">
            <a:extLst>
              <a:ext uri="{FF2B5EF4-FFF2-40B4-BE49-F238E27FC236}">
                <a16:creationId xmlns:a16="http://schemas.microsoft.com/office/drawing/2014/main" id="{C80AC3D5-032B-4F15-88CE-171F3EA2B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801" y="5304391"/>
            <a:ext cx="0" cy="287337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C789D7B-759C-451E-8C17-F5B550232C5C}"/>
              </a:ext>
            </a:extLst>
          </p:cNvPr>
          <p:cNvGrpSpPr/>
          <p:nvPr/>
        </p:nvGrpSpPr>
        <p:grpSpPr>
          <a:xfrm>
            <a:off x="3942805" y="1334449"/>
            <a:ext cx="6114639" cy="2492990"/>
            <a:chOff x="2375555" y="1331423"/>
            <a:chExt cx="6114639" cy="2492990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AB9F9254-F675-4481-A687-7CC541BA0590}"/>
                </a:ext>
              </a:extLst>
            </p:cNvPr>
            <p:cNvSpPr txBox="1"/>
            <p:nvPr/>
          </p:nvSpPr>
          <p:spPr>
            <a:xfrm>
              <a:off x="4194599" y="1331423"/>
              <a:ext cx="4295595" cy="249299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</a:rPr>
                <a:t>招生各項宣傳活動：學校辦學的特色、提供的學生學習的內容、升學進路輔導狀況及升學成績、師資專業、學校各項設備等資訊即時、正確提供給家長及學生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B87E03B3-8271-4D41-BC6A-B2F8352F66C7}"/>
                </a:ext>
              </a:extLst>
            </p:cNvPr>
            <p:cNvSpPr/>
            <p:nvPr/>
          </p:nvSpPr>
          <p:spPr>
            <a:xfrm>
              <a:off x="2375555" y="1415015"/>
              <a:ext cx="980379" cy="4430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88C18F6D-7888-406C-B9D4-C51F7D5C3F55}"/>
              </a:ext>
            </a:extLst>
          </p:cNvPr>
          <p:cNvGrpSpPr/>
          <p:nvPr/>
        </p:nvGrpSpPr>
        <p:grpSpPr>
          <a:xfrm>
            <a:off x="3930503" y="1935363"/>
            <a:ext cx="6114639" cy="1692771"/>
            <a:chOff x="2375555" y="1331423"/>
            <a:chExt cx="6114639" cy="1692771"/>
          </a:xfrm>
        </p:grpSpPr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BE0C8DAB-6A45-48A3-B62A-C1067DEFFBC9}"/>
                </a:ext>
              </a:extLst>
            </p:cNvPr>
            <p:cNvSpPr txBox="1"/>
            <p:nvPr/>
          </p:nvSpPr>
          <p:spPr>
            <a:xfrm>
              <a:off x="4194599" y="1331423"/>
              <a:ext cx="4295595" cy="169277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zh-TW" sz="2600" dirty="0">
                  <a:solidFill>
                    <a:prstClr val="black"/>
                  </a:solidFill>
                  <a:latin typeface="Times New Roman"/>
                  <a:ea typeface="微軟正黑體"/>
                </a:rPr>
                <a:t>校內所有成員，皆能提供詳細諮詢服務，解決家長對入學資訊的疑問，如是否要遷戶口、報到日期及程序</a:t>
              </a:r>
              <a:endParaRPr kumimoji="1" lang="zh-TW" altLang="en-US" sz="2600" dirty="0">
                <a:solidFill>
                  <a:prstClr val="black"/>
                </a:solidFill>
                <a:latin typeface="Times New Roman"/>
                <a:ea typeface="微軟正黑體"/>
              </a:endParaRPr>
            </a:p>
          </p:txBody>
        </p:sp>
        <p:sp>
          <p:nvSpPr>
            <p:cNvPr id="94" name="橢圓 93">
              <a:extLst>
                <a:ext uri="{FF2B5EF4-FFF2-40B4-BE49-F238E27FC236}">
                  <a16:creationId xmlns:a16="http://schemas.microsoft.com/office/drawing/2014/main" id="{6CC6C8CC-0928-4904-987A-2128067FD79D}"/>
                </a:ext>
              </a:extLst>
            </p:cNvPr>
            <p:cNvSpPr/>
            <p:nvPr/>
          </p:nvSpPr>
          <p:spPr>
            <a:xfrm>
              <a:off x="2375555" y="1415015"/>
              <a:ext cx="980379" cy="4430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E6CEB84C-5F28-4692-95FA-E250D73D520C}"/>
              </a:ext>
            </a:extLst>
          </p:cNvPr>
          <p:cNvGrpSpPr/>
          <p:nvPr/>
        </p:nvGrpSpPr>
        <p:grpSpPr>
          <a:xfrm>
            <a:off x="3982076" y="2450412"/>
            <a:ext cx="6004026" cy="1292662"/>
            <a:chOff x="2375555" y="1288250"/>
            <a:chExt cx="6004026" cy="1292662"/>
          </a:xfrm>
        </p:grpSpPr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C3B6FED2-C0CD-4358-9AD6-3F7E5D4D464A}"/>
                </a:ext>
              </a:extLst>
            </p:cNvPr>
            <p:cNvSpPr txBox="1"/>
            <p:nvPr/>
          </p:nvSpPr>
          <p:spPr>
            <a:xfrm>
              <a:off x="4083986" y="1288250"/>
              <a:ext cx="4295595" cy="129266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</a:rPr>
                <a:t>接受家長預約報到，也可提供線上報到服務，降低擔心無法報到的疑慮</a:t>
              </a:r>
            </a:p>
          </p:txBody>
        </p:sp>
        <p:sp>
          <p:nvSpPr>
            <p:cNvPr id="100" name="橢圓 99">
              <a:extLst>
                <a:ext uri="{FF2B5EF4-FFF2-40B4-BE49-F238E27FC236}">
                  <a16:creationId xmlns:a16="http://schemas.microsoft.com/office/drawing/2014/main" id="{A0E86AD5-5905-4367-9853-D6BAAC96C79F}"/>
                </a:ext>
              </a:extLst>
            </p:cNvPr>
            <p:cNvSpPr/>
            <p:nvPr/>
          </p:nvSpPr>
          <p:spPr>
            <a:xfrm>
              <a:off x="2375555" y="1415015"/>
              <a:ext cx="980379" cy="4430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D751A8C0-29AA-4E48-A049-BA4A45A5F296}"/>
              </a:ext>
            </a:extLst>
          </p:cNvPr>
          <p:cNvGrpSpPr/>
          <p:nvPr/>
        </p:nvGrpSpPr>
        <p:grpSpPr>
          <a:xfrm>
            <a:off x="3982077" y="3106924"/>
            <a:ext cx="6114639" cy="2092881"/>
            <a:chOff x="2375555" y="1331423"/>
            <a:chExt cx="6114639" cy="2092881"/>
          </a:xfrm>
        </p:grpSpPr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995AF0D3-DA2F-4B33-ABD2-5563F05AAC48}"/>
                </a:ext>
              </a:extLst>
            </p:cNvPr>
            <p:cNvSpPr txBox="1"/>
            <p:nvPr/>
          </p:nvSpPr>
          <p:spPr>
            <a:xfrm>
              <a:off x="4194599" y="1331423"/>
              <a:ext cx="4295595" cy="209288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</a:rPr>
                <a:t>在新生報到日及家長說明會時，以歡喜的心及令人感受溫馨的服接待新生入學，注意報到動線、流程、下次返校時間及注意事項</a:t>
              </a:r>
            </a:p>
          </p:txBody>
        </p:sp>
        <p:sp>
          <p:nvSpPr>
            <p:cNvPr id="103" name="橢圓 102">
              <a:extLst>
                <a:ext uri="{FF2B5EF4-FFF2-40B4-BE49-F238E27FC236}">
                  <a16:creationId xmlns:a16="http://schemas.microsoft.com/office/drawing/2014/main" id="{1901187B-CAEB-4163-8AB0-2B05BDC4B439}"/>
                </a:ext>
              </a:extLst>
            </p:cNvPr>
            <p:cNvSpPr/>
            <p:nvPr/>
          </p:nvSpPr>
          <p:spPr>
            <a:xfrm>
              <a:off x="2375555" y="1415015"/>
              <a:ext cx="980379" cy="4430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12A600B3-CDE4-4CA9-8BB3-E4381A608E1B}"/>
              </a:ext>
            </a:extLst>
          </p:cNvPr>
          <p:cNvGrpSpPr/>
          <p:nvPr/>
        </p:nvGrpSpPr>
        <p:grpSpPr>
          <a:xfrm>
            <a:off x="3952862" y="3672156"/>
            <a:ext cx="6114639" cy="1692771"/>
            <a:chOff x="2375555" y="1331423"/>
            <a:chExt cx="6114639" cy="1692771"/>
          </a:xfrm>
        </p:grpSpPr>
        <p:sp>
          <p:nvSpPr>
            <p:cNvPr id="105" name="文字方塊 104">
              <a:extLst>
                <a:ext uri="{FF2B5EF4-FFF2-40B4-BE49-F238E27FC236}">
                  <a16:creationId xmlns:a16="http://schemas.microsoft.com/office/drawing/2014/main" id="{3FD2DA28-EC60-4F5C-901F-B1F56824239D}"/>
                </a:ext>
              </a:extLst>
            </p:cNvPr>
            <p:cNvSpPr txBox="1"/>
            <p:nvPr/>
          </p:nvSpPr>
          <p:spPr>
            <a:xfrm>
              <a:off x="4194599" y="1331423"/>
              <a:ext cx="4295595" cy="169277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</a:rPr>
                <a:t>依其需求（如有弟弟妹妹同來）給予託管服務，安排專人陪伴，讓家長能安心報到及參加家長說明會</a:t>
              </a:r>
            </a:p>
          </p:txBody>
        </p:sp>
        <p:sp>
          <p:nvSpPr>
            <p:cNvPr id="106" name="橢圓 105">
              <a:extLst>
                <a:ext uri="{FF2B5EF4-FFF2-40B4-BE49-F238E27FC236}">
                  <a16:creationId xmlns:a16="http://schemas.microsoft.com/office/drawing/2014/main" id="{A5ACC3AB-9227-42E3-B36B-CCF1149DD142}"/>
                </a:ext>
              </a:extLst>
            </p:cNvPr>
            <p:cNvSpPr/>
            <p:nvPr/>
          </p:nvSpPr>
          <p:spPr>
            <a:xfrm>
              <a:off x="2375555" y="1415015"/>
              <a:ext cx="980379" cy="4430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AFF0A422-4D99-4EAC-AAA5-4807A8BAD220}"/>
              </a:ext>
            </a:extLst>
          </p:cNvPr>
          <p:cNvGrpSpPr/>
          <p:nvPr/>
        </p:nvGrpSpPr>
        <p:grpSpPr>
          <a:xfrm>
            <a:off x="3812405" y="4191246"/>
            <a:ext cx="6114639" cy="1692771"/>
            <a:chOff x="2375555" y="1331423"/>
            <a:chExt cx="6114639" cy="1692771"/>
          </a:xfrm>
        </p:grpSpPr>
        <p:sp>
          <p:nvSpPr>
            <p:cNvPr id="111" name="文字方塊 110">
              <a:extLst>
                <a:ext uri="{FF2B5EF4-FFF2-40B4-BE49-F238E27FC236}">
                  <a16:creationId xmlns:a16="http://schemas.microsoft.com/office/drawing/2014/main" id="{3B24F050-615B-4D69-93DF-41A941224E53}"/>
                </a:ext>
              </a:extLst>
            </p:cNvPr>
            <p:cNvSpPr txBox="1"/>
            <p:nvPr/>
          </p:nvSpPr>
          <p:spPr>
            <a:xfrm>
              <a:off x="4194599" y="1331423"/>
              <a:ext cx="4295595" cy="169277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</a:rPr>
                <a:t>依其需求提供服務，遇有特殊需求（或特教學生）給予適當安排（同儕照顧或選擇有經驗的導師）</a:t>
              </a:r>
            </a:p>
          </p:txBody>
        </p:sp>
        <p:sp>
          <p:nvSpPr>
            <p:cNvPr id="112" name="橢圓 111">
              <a:extLst>
                <a:ext uri="{FF2B5EF4-FFF2-40B4-BE49-F238E27FC236}">
                  <a16:creationId xmlns:a16="http://schemas.microsoft.com/office/drawing/2014/main" id="{119749C0-398D-43C7-965A-7D5686913365}"/>
                </a:ext>
              </a:extLst>
            </p:cNvPr>
            <p:cNvSpPr/>
            <p:nvPr/>
          </p:nvSpPr>
          <p:spPr>
            <a:xfrm>
              <a:off x="2375555" y="1415015"/>
              <a:ext cx="1426372" cy="5337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CE215E16-9AA5-4064-A21B-C7AD4346667D}"/>
              </a:ext>
            </a:extLst>
          </p:cNvPr>
          <p:cNvGrpSpPr/>
          <p:nvPr/>
        </p:nvGrpSpPr>
        <p:grpSpPr>
          <a:xfrm>
            <a:off x="3972570" y="4217885"/>
            <a:ext cx="6123958" cy="1776108"/>
            <a:chOff x="2366236" y="775237"/>
            <a:chExt cx="6123958" cy="1776108"/>
          </a:xfrm>
        </p:grpSpPr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915C1F21-B276-4028-8C47-D032A1BB5565}"/>
                </a:ext>
              </a:extLst>
            </p:cNvPr>
            <p:cNvSpPr txBox="1"/>
            <p:nvPr/>
          </p:nvSpPr>
          <p:spPr>
            <a:xfrm>
              <a:off x="4194599" y="775237"/>
              <a:ext cx="4295595" cy="169277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</a:rPr>
                <a:t>依相關規定及學習需求收取費用，如有繳交不出學費學生，協助申請獎助學金或補助，令其安心求學</a:t>
              </a:r>
            </a:p>
          </p:txBody>
        </p:sp>
        <p:sp>
          <p:nvSpPr>
            <p:cNvPr id="115" name="橢圓 114">
              <a:extLst>
                <a:ext uri="{FF2B5EF4-FFF2-40B4-BE49-F238E27FC236}">
                  <a16:creationId xmlns:a16="http://schemas.microsoft.com/office/drawing/2014/main" id="{495D5700-814B-4F38-95AD-C2C52B724F81}"/>
                </a:ext>
              </a:extLst>
            </p:cNvPr>
            <p:cNvSpPr/>
            <p:nvPr/>
          </p:nvSpPr>
          <p:spPr>
            <a:xfrm>
              <a:off x="2375555" y="1415015"/>
              <a:ext cx="1068153" cy="5337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116" name="橢圓 115">
              <a:extLst>
                <a:ext uri="{FF2B5EF4-FFF2-40B4-BE49-F238E27FC236}">
                  <a16:creationId xmlns:a16="http://schemas.microsoft.com/office/drawing/2014/main" id="{A6EC0FB7-65EF-49B5-9435-DE8ED0CF1688}"/>
                </a:ext>
              </a:extLst>
            </p:cNvPr>
            <p:cNvSpPr/>
            <p:nvPr/>
          </p:nvSpPr>
          <p:spPr>
            <a:xfrm>
              <a:off x="2366236" y="2017549"/>
              <a:ext cx="1068153" cy="5337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pic>
        <p:nvPicPr>
          <p:cNvPr id="20" name="圖片 19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1E8AFE7D-B520-4A9C-9497-B25EECA4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49334" r="51017"/>
          <a:stretch/>
        </p:blipFill>
        <p:spPr>
          <a:xfrm>
            <a:off x="2009172" y="1305855"/>
            <a:ext cx="568930" cy="7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2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1523971" y="5786454"/>
            <a:ext cx="6429419" cy="1071546"/>
            <a:chOff x="0" y="4357694"/>
            <a:chExt cx="6429419" cy="1285884"/>
          </a:xfrm>
        </p:grpSpPr>
        <p:sp>
          <p:nvSpPr>
            <p:cNvPr id="31" name="流程圖: 延遲 30"/>
            <p:cNvSpPr/>
            <p:nvPr/>
          </p:nvSpPr>
          <p:spPr>
            <a:xfrm rot="16200000">
              <a:off x="2750378" y="1964537"/>
              <a:ext cx="1285884" cy="6072198"/>
            </a:xfrm>
            <a:prstGeom prst="flowChartDelay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2" name="流程圖: 延遲 31"/>
            <p:cNvSpPr/>
            <p:nvPr/>
          </p:nvSpPr>
          <p:spPr>
            <a:xfrm rot="16200000">
              <a:off x="2571752" y="2143132"/>
              <a:ext cx="928694" cy="6072198"/>
            </a:xfrm>
            <a:prstGeom prst="flowChartDelay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7" name="半框架 6"/>
          <p:cNvSpPr/>
          <p:nvPr/>
        </p:nvSpPr>
        <p:spPr>
          <a:xfrm rot="10800000">
            <a:off x="11424372" y="777959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5" name="圖片 4" descr="DSC07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316" y="5572140"/>
            <a:ext cx="4414291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深耕府城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1" b="9451"/>
          <a:stretch>
            <a:fillRect/>
          </a:stretch>
        </p:blipFill>
        <p:spPr>
          <a:xfrm>
            <a:off x="9932252" y="-24"/>
            <a:ext cx="735748" cy="709250"/>
          </a:xfrm>
          <a:prstGeom prst="rect">
            <a:avLst/>
          </a:prstGeom>
        </p:spPr>
      </p:pic>
      <p:pic>
        <p:nvPicPr>
          <p:cNvPr id="3" name="圖片 2" descr="20141119133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285728"/>
            <a:ext cx="756368" cy="20091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85452" y="-37915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金質學園</a:t>
            </a:r>
            <a:r>
              <a:rPr lang="zh-TW" alt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城就不凡</a:t>
            </a:r>
          </a:p>
        </p:txBody>
      </p:sp>
      <p:sp>
        <p:nvSpPr>
          <p:cNvPr id="6" name="半框架 5"/>
          <p:cNvSpPr/>
          <p:nvPr/>
        </p:nvSpPr>
        <p:spPr>
          <a:xfrm>
            <a:off x="659565" y="363825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25" name="圖片 24" descr="IMG_16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9854" y="142855"/>
            <a:ext cx="2286017" cy="500041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2353E222-1850-45BB-81AD-DC30B60544D8}"/>
              </a:ext>
            </a:extLst>
          </p:cNvPr>
          <p:cNvGrpSpPr/>
          <p:nvPr/>
        </p:nvGrpSpPr>
        <p:grpSpPr>
          <a:xfrm>
            <a:off x="5718600" y="6444899"/>
            <a:ext cx="1313507" cy="338554"/>
            <a:chOff x="3000364" y="6331557"/>
            <a:chExt cx="857256" cy="338554"/>
          </a:xfrm>
        </p:grpSpPr>
        <p:sp>
          <p:nvSpPr>
            <p:cNvPr id="36" name="圓角矩形 41">
              <a:extLst>
                <a:ext uri="{FF2B5EF4-FFF2-40B4-BE49-F238E27FC236}">
                  <a16:creationId xmlns:a16="http://schemas.microsoft.com/office/drawing/2014/main" id="{4D2AE833-CD1C-46FF-8A39-62554731E551}"/>
                </a:ext>
              </a:extLst>
            </p:cNvPr>
            <p:cNvSpPr/>
            <p:nvPr/>
          </p:nvSpPr>
          <p:spPr>
            <a:xfrm>
              <a:off x="3000364" y="6357958"/>
              <a:ext cx="857256" cy="28575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C747A68-596F-4C05-B700-E54401912502}"/>
                </a:ext>
              </a:extLst>
            </p:cNvPr>
            <p:cNvSpPr txBox="1"/>
            <p:nvPr/>
          </p:nvSpPr>
          <p:spPr>
            <a:xfrm>
              <a:off x="3071672" y="6331557"/>
              <a:ext cx="679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創新實踐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55BC686-4E32-486C-989B-F973B2D5014C}"/>
              </a:ext>
            </a:extLst>
          </p:cNvPr>
          <p:cNvGrpSpPr/>
          <p:nvPr/>
        </p:nvGrpSpPr>
        <p:grpSpPr>
          <a:xfrm>
            <a:off x="1567114" y="6444899"/>
            <a:ext cx="1227184" cy="338554"/>
            <a:chOff x="142844" y="6350193"/>
            <a:chExt cx="857256" cy="338554"/>
          </a:xfrm>
        </p:grpSpPr>
        <p:sp>
          <p:nvSpPr>
            <p:cNvPr id="39" name="圓角矩形 45">
              <a:extLst>
                <a:ext uri="{FF2B5EF4-FFF2-40B4-BE49-F238E27FC236}">
                  <a16:creationId xmlns:a16="http://schemas.microsoft.com/office/drawing/2014/main" id="{8782469B-A818-4AB9-992A-E3D4C40172E5}"/>
                </a:ext>
              </a:extLst>
            </p:cNvPr>
            <p:cNvSpPr/>
            <p:nvPr/>
          </p:nvSpPr>
          <p:spPr>
            <a:xfrm>
              <a:off x="142844" y="6376594"/>
              <a:ext cx="857256" cy="28575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8C8BB031-D345-48FD-B85F-F0021ED485E0}"/>
                </a:ext>
              </a:extLst>
            </p:cNvPr>
            <p:cNvSpPr txBox="1"/>
            <p:nvPr/>
          </p:nvSpPr>
          <p:spPr>
            <a:xfrm>
              <a:off x="225770" y="6350193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人文涵養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0EC405A-88B5-4705-AA4B-AC043D3DF555}"/>
              </a:ext>
            </a:extLst>
          </p:cNvPr>
          <p:cNvGrpSpPr/>
          <p:nvPr/>
        </p:nvGrpSpPr>
        <p:grpSpPr>
          <a:xfrm>
            <a:off x="2957478" y="6446701"/>
            <a:ext cx="1218916" cy="338554"/>
            <a:chOff x="1368266" y="6372531"/>
            <a:chExt cx="857256" cy="338554"/>
          </a:xfrm>
        </p:grpSpPr>
        <p:sp>
          <p:nvSpPr>
            <p:cNvPr id="42" name="圓角矩形 48">
              <a:extLst>
                <a:ext uri="{FF2B5EF4-FFF2-40B4-BE49-F238E27FC236}">
                  <a16:creationId xmlns:a16="http://schemas.microsoft.com/office/drawing/2014/main" id="{8AFA5B13-631E-4BAD-AD74-A4363C37803B}"/>
                </a:ext>
              </a:extLst>
            </p:cNvPr>
            <p:cNvSpPr/>
            <p:nvPr/>
          </p:nvSpPr>
          <p:spPr>
            <a:xfrm>
              <a:off x="1368266" y="6401259"/>
              <a:ext cx="857256" cy="28575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A9CDAA1F-D9AD-4C52-A7C3-34E4DB52058F}"/>
                </a:ext>
              </a:extLst>
            </p:cNvPr>
            <p:cNvSpPr txBox="1"/>
            <p:nvPr/>
          </p:nvSpPr>
          <p:spPr>
            <a:xfrm>
              <a:off x="1423109" y="6372531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健康生活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2BDE6C2C-1935-40CD-A640-8FB18781ED04}"/>
              </a:ext>
            </a:extLst>
          </p:cNvPr>
          <p:cNvGrpSpPr/>
          <p:nvPr/>
        </p:nvGrpSpPr>
        <p:grpSpPr>
          <a:xfrm>
            <a:off x="4331611" y="6444899"/>
            <a:ext cx="1271017" cy="338554"/>
            <a:chOff x="2383442" y="6370086"/>
            <a:chExt cx="857256" cy="338554"/>
          </a:xfrm>
        </p:grpSpPr>
        <p:sp>
          <p:nvSpPr>
            <p:cNvPr id="46" name="圓角矩形 51">
              <a:extLst>
                <a:ext uri="{FF2B5EF4-FFF2-40B4-BE49-F238E27FC236}">
                  <a16:creationId xmlns:a16="http://schemas.microsoft.com/office/drawing/2014/main" id="{6828748D-ADF9-49A7-B9EC-66D8B9C930FB}"/>
                </a:ext>
              </a:extLst>
            </p:cNvPr>
            <p:cNvSpPr/>
            <p:nvPr/>
          </p:nvSpPr>
          <p:spPr>
            <a:xfrm>
              <a:off x="2383442" y="6397130"/>
              <a:ext cx="857256" cy="28575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EC5CEC13-60F3-49E3-9245-49E2C490F1BB}"/>
                </a:ext>
              </a:extLst>
            </p:cNvPr>
            <p:cNvSpPr txBox="1"/>
            <p:nvPr/>
          </p:nvSpPr>
          <p:spPr>
            <a:xfrm>
              <a:off x="2471581" y="6370086"/>
              <a:ext cx="6809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國際素養</a:t>
              </a:r>
            </a:p>
          </p:txBody>
        </p:sp>
      </p:grpSp>
      <p:sp>
        <p:nvSpPr>
          <p:cNvPr id="66" name="Rectangle 6">
            <a:extLst>
              <a:ext uri="{FF2B5EF4-FFF2-40B4-BE49-F238E27FC236}">
                <a16:creationId xmlns:a16="http://schemas.microsoft.com/office/drawing/2014/main" id="{D7C40077-FA75-4FA7-9125-996E0383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280" y="854465"/>
            <a:ext cx="239459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kumimoji="1" sz="32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/>
              <a:buChar char="•"/>
              <a:defRPr kumimoji="1" sz="28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zh-TW" altLang="en-US" sz="4000" kern="0" dirty="0">
                <a:solidFill>
                  <a:srgbClr val="C00000"/>
                </a:solidFill>
                <a:latin typeface="華康儷粗宋" panose="02020709000000000000" pitchFamily="49" charset="-120"/>
                <a:ea typeface="華康儷粗宋" panose="02020709000000000000" pitchFamily="49" charset="-120"/>
              </a:rPr>
              <a:t>服務藍圖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B583530E-6998-4E88-A95E-3AEC185A3B6D}"/>
              </a:ext>
            </a:extLst>
          </p:cNvPr>
          <p:cNvGrpSpPr/>
          <p:nvPr/>
        </p:nvGrpSpPr>
        <p:grpSpPr>
          <a:xfrm>
            <a:off x="6461123" y="186997"/>
            <a:ext cx="2048661" cy="2804045"/>
            <a:chOff x="5119897" y="994821"/>
            <a:chExt cx="2048661" cy="2804045"/>
          </a:xfrm>
        </p:grpSpPr>
        <p:pic>
          <p:nvPicPr>
            <p:cNvPr id="69" name="圖片 68" descr="f.png">
              <a:extLst>
                <a:ext uri="{FF2B5EF4-FFF2-40B4-BE49-F238E27FC236}">
                  <a16:creationId xmlns:a16="http://schemas.microsoft.com/office/drawing/2014/main" id="{A21FDB8F-E3F6-40CE-9BCF-9F4781567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06094">
              <a:off x="4742205" y="1372513"/>
              <a:ext cx="2804045" cy="2048661"/>
            </a:xfrm>
            <a:prstGeom prst="rect">
              <a:avLst/>
            </a:prstGeom>
          </p:spPr>
        </p:pic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E748F43-D329-41E8-84F0-EBCC7A5C7F5D}"/>
                </a:ext>
              </a:extLst>
            </p:cNvPr>
            <p:cNvSpPr/>
            <p:nvPr/>
          </p:nvSpPr>
          <p:spPr>
            <a:xfrm>
              <a:off x="5292080" y="1700808"/>
              <a:ext cx="15183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服務流程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6F1639EC-845E-4228-BCFB-2D19A924FB25}"/>
              </a:ext>
            </a:extLst>
          </p:cNvPr>
          <p:cNvGrpSpPr/>
          <p:nvPr/>
        </p:nvGrpSpPr>
        <p:grpSpPr>
          <a:xfrm>
            <a:off x="7565807" y="2130061"/>
            <a:ext cx="2695799" cy="2327488"/>
            <a:chOff x="6224581" y="2937886"/>
            <a:chExt cx="2695799" cy="2327488"/>
          </a:xfrm>
        </p:grpSpPr>
        <p:pic>
          <p:nvPicPr>
            <p:cNvPr id="79" name="圖片 78" descr="f.png">
              <a:extLst>
                <a:ext uri="{FF2B5EF4-FFF2-40B4-BE49-F238E27FC236}">
                  <a16:creationId xmlns:a16="http://schemas.microsoft.com/office/drawing/2014/main" id="{4BF14EBE-5C65-44C3-8752-ED2B588E7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09274">
              <a:off x="6408737" y="2753730"/>
              <a:ext cx="2327488" cy="2695799"/>
            </a:xfrm>
            <a:prstGeom prst="rect">
              <a:avLst/>
            </a:prstGeom>
          </p:spPr>
        </p:pic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B5FD8958-5A33-4DBB-B729-CD71416A6A3C}"/>
                </a:ext>
              </a:extLst>
            </p:cNvPr>
            <p:cNvSpPr/>
            <p:nvPr/>
          </p:nvSpPr>
          <p:spPr>
            <a:xfrm>
              <a:off x="7086084" y="3861048"/>
              <a:ext cx="15183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實體環境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79BB7C6C-E18D-4778-BFF0-3E63BFB1AA90}"/>
              </a:ext>
            </a:extLst>
          </p:cNvPr>
          <p:cNvGrpSpPr/>
          <p:nvPr/>
        </p:nvGrpSpPr>
        <p:grpSpPr>
          <a:xfrm>
            <a:off x="6007052" y="3361847"/>
            <a:ext cx="2021202" cy="2597707"/>
            <a:chOff x="4665827" y="4169671"/>
            <a:chExt cx="2021202" cy="2597707"/>
          </a:xfrm>
        </p:grpSpPr>
        <p:pic>
          <p:nvPicPr>
            <p:cNvPr id="82" name="圖片 81" descr="f.png">
              <a:extLst>
                <a:ext uri="{FF2B5EF4-FFF2-40B4-BE49-F238E27FC236}">
                  <a16:creationId xmlns:a16="http://schemas.microsoft.com/office/drawing/2014/main" id="{69D47982-EE84-480C-959A-01B46B38D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19214">
              <a:off x="4377574" y="4457924"/>
              <a:ext cx="2597707" cy="2021202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32AB1315-51AD-4668-81EC-48F4B4C5CE6B}"/>
                </a:ext>
              </a:extLst>
            </p:cNvPr>
            <p:cNvSpPr/>
            <p:nvPr/>
          </p:nvSpPr>
          <p:spPr>
            <a:xfrm>
              <a:off x="5148064" y="5517232"/>
              <a:ext cx="15183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工作重點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2144FB72-D11C-4290-A5EC-7350C0314961}"/>
              </a:ext>
            </a:extLst>
          </p:cNvPr>
          <p:cNvGrpSpPr/>
          <p:nvPr/>
        </p:nvGrpSpPr>
        <p:grpSpPr>
          <a:xfrm>
            <a:off x="4353005" y="1786313"/>
            <a:ext cx="2611558" cy="2165426"/>
            <a:chOff x="3011780" y="2594138"/>
            <a:chExt cx="2611558" cy="2165426"/>
          </a:xfrm>
        </p:grpSpPr>
        <p:pic>
          <p:nvPicPr>
            <p:cNvPr id="85" name="圖片 84" descr="f.png">
              <a:extLst>
                <a:ext uri="{FF2B5EF4-FFF2-40B4-BE49-F238E27FC236}">
                  <a16:creationId xmlns:a16="http://schemas.microsoft.com/office/drawing/2014/main" id="{3365C2AB-0A9E-4AAE-B100-02EF4E616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19214">
              <a:off x="3234846" y="2371072"/>
              <a:ext cx="2165426" cy="2611558"/>
            </a:xfrm>
            <a:prstGeom prst="rect">
              <a:avLst/>
            </a:prstGeom>
          </p:spPr>
        </p:pic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5A0790C-5158-4E64-B1B1-070385795071}"/>
                </a:ext>
              </a:extLst>
            </p:cNvPr>
            <p:cNvSpPr/>
            <p:nvPr/>
          </p:nvSpPr>
          <p:spPr>
            <a:xfrm>
              <a:off x="3419872" y="3501008"/>
              <a:ext cx="15183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60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負責單位</a:t>
              </a:r>
              <a:endParaRPr kumimoji="1" lang="zh-TW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87" name="Rectangle 14">
            <a:extLst>
              <a:ext uri="{FF2B5EF4-FFF2-40B4-BE49-F238E27FC236}">
                <a16:creationId xmlns:a16="http://schemas.microsoft.com/office/drawing/2014/main" id="{FACC237B-BE53-4150-8B04-ADD4F3C47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323" y="1786314"/>
            <a:ext cx="2393278" cy="2930931"/>
          </a:xfrm>
          <a:prstGeom prst="rect">
            <a:avLst/>
          </a:prstGeom>
          <a:solidFill>
            <a:srgbClr val="7EC251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600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繪製藍圖重點在於：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600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表現實際流程與內容、清楚易懂、符合使用目的。 </a:t>
            </a:r>
          </a:p>
        </p:txBody>
      </p:sp>
    </p:spTree>
    <p:extLst>
      <p:ext uri="{BB962C8B-B14F-4D97-AF65-F5344CB8AC3E}">
        <p14:creationId xmlns:p14="http://schemas.microsoft.com/office/powerpoint/2010/main" val="31602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1523971" y="5786454"/>
            <a:ext cx="6429419" cy="1071546"/>
            <a:chOff x="0" y="4357694"/>
            <a:chExt cx="6429419" cy="1285884"/>
          </a:xfrm>
        </p:grpSpPr>
        <p:sp>
          <p:nvSpPr>
            <p:cNvPr id="31" name="流程圖: 延遲 30"/>
            <p:cNvSpPr/>
            <p:nvPr/>
          </p:nvSpPr>
          <p:spPr>
            <a:xfrm rot="16200000">
              <a:off x="2750378" y="1964537"/>
              <a:ext cx="1285884" cy="6072198"/>
            </a:xfrm>
            <a:prstGeom prst="flowChartDelay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2" name="流程圖: 延遲 31"/>
            <p:cNvSpPr/>
            <p:nvPr/>
          </p:nvSpPr>
          <p:spPr>
            <a:xfrm rot="16200000">
              <a:off x="2571752" y="2143132"/>
              <a:ext cx="928694" cy="6072198"/>
            </a:xfrm>
            <a:prstGeom prst="flowChartDelay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</p:grpSp>
      <p:sp>
        <p:nvSpPr>
          <p:cNvPr id="7" name="半框架 6"/>
          <p:cNvSpPr/>
          <p:nvPr/>
        </p:nvSpPr>
        <p:spPr>
          <a:xfrm rot="10800000">
            <a:off x="11590888" y="801297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5" name="圖片 4" descr="DSC07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316" y="5572140"/>
            <a:ext cx="4414291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深耕府城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1" b="9451"/>
          <a:stretch>
            <a:fillRect/>
          </a:stretch>
        </p:blipFill>
        <p:spPr>
          <a:xfrm>
            <a:off x="9932252" y="-24"/>
            <a:ext cx="735748" cy="709250"/>
          </a:xfrm>
          <a:prstGeom prst="rect">
            <a:avLst/>
          </a:prstGeom>
        </p:spPr>
      </p:pic>
      <p:pic>
        <p:nvPicPr>
          <p:cNvPr id="3" name="圖片 2" descr="20141119133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285728"/>
            <a:ext cx="756368" cy="20091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85452" y="-37915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金質學園</a:t>
            </a:r>
            <a:r>
              <a:rPr lang="zh-TW" altLang="en-US" sz="2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．</a:t>
            </a:r>
            <a:r>
              <a:rPr lang="zh-TW" altLang="en-US" sz="2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城就不凡</a:t>
            </a:r>
          </a:p>
        </p:txBody>
      </p:sp>
      <p:sp>
        <p:nvSpPr>
          <p:cNvPr id="6" name="半框架 5"/>
          <p:cNvSpPr/>
          <p:nvPr/>
        </p:nvSpPr>
        <p:spPr>
          <a:xfrm>
            <a:off x="645413" y="440503"/>
            <a:ext cx="142876" cy="564360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25" name="圖片 24" descr="IMG_16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9854" y="142855"/>
            <a:ext cx="2286017" cy="500041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2353E222-1850-45BB-81AD-DC30B60544D8}"/>
              </a:ext>
            </a:extLst>
          </p:cNvPr>
          <p:cNvGrpSpPr/>
          <p:nvPr/>
        </p:nvGrpSpPr>
        <p:grpSpPr>
          <a:xfrm>
            <a:off x="5718600" y="6444899"/>
            <a:ext cx="1313507" cy="338554"/>
            <a:chOff x="3000364" y="6331557"/>
            <a:chExt cx="857256" cy="338554"/>
          </a:xfrm>
        </p:grpSpPr>
        <p:sp>
          <p:nvSpPr>
            <p:cNvPr id="36" name="圓角矩形 41">
              <a:extLst>
                <a:ext uri="{FF2B5EF4-FFF2-40B4-BE49-F238E27FC236}">
                  <a16:creationId xmlns:a16="http://schemas.microsoft.com/office/drawing/2014/main" id="{4D2AE833-CD1C-46FF-8A39-62554731E551}"/>
                </a:ext>
              </a:extLst>
            </p:cNvPr>
            <p:cNvSpPr/>
            <p:nvPr/>
          </p:nvSpPr>
          <p:spPr>
            <a:xfrm>
              <a:off x="3000364" y="6357958"/>
              <a:ext cx="857256" cy="28575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C747A68-596F-4C05-B700-E54401912502}"/>
                </a:ext>
              </a:extLst>
            </p:cNvPr>
            <p:cNvSpPr txBox="1"/>
            <p:nvPr/>
          </p:nvSpPr>
          <p:spPr>
            <a:xfrm>
              <a:off x="3071672" y="6331557"/>
              <a:ext cx="679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創新實踐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55BC686-4E32-486C-989B-F973B2D5014C}"/>
              </a:ext>
            </a:extLst>
          </p:cNvPr>
          <p:cNvGrpSpPr/>
          <p:nvPr/>
        </p:nvGrpSpPr>
        <p:grpSpPr>
          <a:xfrm>
            <a:off x="1567114" y="6444899"/>
            <a:ext cx="1227184" cy="338554"/>
            <a:chOff x="142844" y="6350193"/>
            <a:chExt cx="857256" cy="338554"/>
          </a:xfrm>
        </p:grpSpPr>
        <p:sp>
          <p:nvSpPr>
            <p:cNvPr id="39" name="圓角矩形 45">
              <a:extLst>
                <a:ext uri="{FF2B5EF4-FFF2-40B4-BE49-F238E27FC236}">
                  <a16:creationId xmlns:a16="http://schemas.microsoft.com/office/drawing/2014/main" id="{8782469B-A818-4AB9-992A-E3D4C40172E5}"/>
                </a:ext>
              </a:extLst>
            </p:cNvPr>
            <p:cNvSpPr/>
            <p:nvPr/>
          </p:nvSpPr>
          <p:spPr>
            <a:xfrm>
              <a:off x="142844" y="6376594"/>
              <a:ext cx="857256" cy="28575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8C8BB031-D345-48FD-B85F-F0021ED485E0}"/>
                </a:ext>
              </a:extLst>
            </p:cNvPr>
            <p:cNvSpPr txBox="1"/>
            <p:nvPr/>
          </p:nvSpPr>
          <p:spPr>
            <a:xfrm>
              <a:off x="225770" y="6350193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人文涵養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0EC405A-88B5-4705-AA4B-AC043D3DF555}"/>
              </a:ext>
            </a:extLst>
          </p:cNvPr>
          <p:cNvGrpSpPr/>
          <p:nvPr/>
        </p:nvGrpSpPr>
        <p:grpSpPr>
          <a:xfrm>
            <a:off x="2957478" y="6446701"/>
            <a:ext cx="1218916" cy="338554"/>
            <a:chOff x="1368266" y="6372531"/>
            <a:chExt cx="857256" cy="338554"/>
          </a:xfrm>
        </p:grpSpPr>
        <p:sp>
          <p:nvSpPr>
            <p:cNvPr id="42" name="圓角矩形 48">
              <a:extLst>
                <a:ext uri="{FF2B5EF4-FFF2-40B4-BE49-F238E27FC236}">
                  <a16:creationId xmlns:a16="http://schemas.microsoft.com/office/drawing/2014/main" id="{8AFA5B13-631E-4BAD-AD74-A4363C37803B}"/>
                </a:ext>
              </a:extLst>
            </p:cNvPr>
            <p:cNvSpPr/>
            <p:nvPr/>
          </p:nvSpPr>
          <p:spPr>
            <a:xfrm>
              <a:off x="1368266" y="6401259"/>
              <a:ext cx="857256" cy="285752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A9CDAA1F-D9AD-4C52-A7C3-34E4DB52058F}"/>
                </a:ext>
              </a:extLst>
            </p:cNvPr>
            <p:cNvSpPr txBox="1"/>
            <p:nvPr/>
          </p:nvSpPr>
          <p:spPr>
            <a:xfrm>
              <a:off x="1423109" y="6372531"/>
              <a:ext cx="714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健康生活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2BDE6C2C-1935-40CD-A640-8FB18781ED04}"/>
              </a:ext>
            </a:extLst>
          </p:cNvPr>
          <p:cNvGrpSpPr/>
          <p:nvPr/>
        </p:nvGrpSpPr>
        <p:grpSpPr>
          <a:xfrm>
            <a:off x="4331611" y="6444899"/>
            <a:ext cx="1271017" cy="338554"/>
            <a:chOff x="2383442" y="6370086"/>
            <a:chExt cx="857256" cy="338554"/>
          </a:xfrm>
        </p:grpSpPr>
        <p:sp>
          <p:nvSpPr>
            <p:cNvPr id="46" name="圓角矩形 51">
              <a:extLst>
                <a:ext uri="{FF2B5EF4-FFF2-40B4-BE49-F238E27FC236}">
                  <a16:creationId xmlns:a16="http://schemas.microsoft.com/office/drawing/2014/main" id="{6828748D-ADF9-49A7-B9EC-66D8B9C930FB}"/>
                </a:ext>
              </a:extLst>
            </p:cNvPr>
            <p:cNvSpPr/>
            <p:nvPr/>
          </p:nvSpPr>
          <p:spPr>
            <a:xfrm>
              <a:off x="2383442" y="6397130"/>
              <a:ext cx="857256" cy="28575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EC5CEC13-60F3-49E3-9245-49E2C490F1BB}"/>
                </a:ext>
              </a:extLst>
            </p:cNvPr>
            <p:cNvSpPr txBox="1"/>
            <p:nvPr/>
          </p:nvSpPr>
          <p:spPr>
            <a:xfrm>
              <a:off x="2471581" y="6370086"/>
              <a:ext cx="6809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國際素養</a:t>
              </a:r>
            </a:p>
          </p:txBody>
        </p:sp>
      </p:grpSp>
      <p:sp>
        <p:nvSpPr>
          <p:cNvPr id="66" name="Rectangle 6">
            <a:extLst>
              <a:ext uri="{FF2B5EF4-FFF2-40B4-BE49-F238E27FC236}">
                <a16:creationId xmlns:a16="http://schemas.microsoft.com/office/drawing/2014/main" id="{D7C40077-FA75-4FA7-9125-996E0383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221" y="751617"/>
            <a:ext cx="3800073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kumimoji="1" sz="32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/>
              <a:buChar char="•"/>
              <a:defRPr kumimoji="1" sz="28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微軟正黑體"/>
                <a:cs typeface="微軟正黑體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zh-TW" altLang="en-US" sz="3600" kern="0" dirty="0">
                <a:solidFill>
                  <a:srgbClr val="C00000"/>
                </a:solidFill>
                <a:latin typeface="華康儷粗宋" panose="02020709000000000000" pitchFamily="49" charset="-120"/>
                <a:ea typeface="華康儷粗宋" panose="02020709000000000000" pitchFamily="49" charset="-120"/>
              </a:rPr>
              <a:t>服務藍圖的用途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E695936-B90B-4045-9D1E-1D0F365EDADA}"/>
              </a:ext>
            </a:extLst>
          </p:cNvPr>
          <p:cNvSpPr/>
          <p:nvPr/>
        </p:nvSpPr>
        <p:spPr>
          <a:xfrm>
            <a:off x="5591944" y="5315071"/>
            <a:ext cx="43924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SzPct val="80000"/>
            </a:pPr>
            <a:r>
              <a:rPr kumimoji="1" lang="zh-TW" altLang="en-US" sz="2600" b="1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作為發展服務劇本的基礎 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D87FF8A-D55B-4469-A541-6B66930E29FD}"/>
              </a:ext>
            </a:extLst>
          </p:cNvPr>
          <p:cNvSpPr/>
          <p:nvPr/>
        </p:nvSpPr>
        <p:spPr>
          <a:xfrm>
            <a:off x="6600056" y="4306959"/>
            <a:ext cx="41764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SzPct val="80000"/>
            </a:pPr>
            <a:r>
              <a:rPr kumimoji="1" lang="zh-TW" altLang="en-US" sz="2600" b="1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降低服務人員的工作疏離感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FF36DD90-3DD4-4056-B7AA-CA93B3D9CFC2}"/>
              </a:ext>
            </a:extLst>
          </p:cNvPr>
          <p:cNvSpPr/>
          <p:nvPr/>
        </p:nvSpPr>
        <p:spPr>
          <a:xfrm>
            <a:off x="7720040" y="3298847"/>
            <a:ext cx="2480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SzPct val="80000"/>
            </a:pPr>
            <a:r>
              <a:rPr kumimoji="1" lang="zh-TW" altLang="en-US" sz="2600" b="1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規劃資源使用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3BE6E2E-8D93-458E-8AC8-6FA4C220B00F}"/>
              </a:ext>
            </a:extLst>
          </p:cNvPr>
          <p:cNvSpPr/>
          <p:nvPr/>
        </p:nvSpPr>
        <p:spPr>
          <a:xfrm>
            <a:off x="8616280" y="2290735"/>
            <a:ext cx="2232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SzPct val="80000"/>
            </a:pPr>
            <a:r>
              <a:rPr kumimoji="1" lang="zh-TW" altLang="en-US" sz="2600" b="1" kern="0" dirty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rPr>
              <a:t>協助品質控管</a:t>
            </a: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E5AE5373-0906-4F30-8B03-62E403387AE3}"/>
              </a:ext>
            </a:extLst>
          </p:cNvPr>
          <p:cNvGrpSpPr/>
          <p:nvPr/>
        </p:nvGrpSpPr>
        <p:grpSpPr>
          <a:xfrm>
            <a:off x="5111821" y="3539660"/>
            <a:ext cx="1495778" cy="1418645"/>
            <a:chOff x="3087298" y="3669813"/>
            <a:chExt cx="1495778" cy="1418645"/>
          </a:xfrm>
        </p:grpSpPr>
        <p:sp>
          <p:nvSpPr>
            <p:cNvPr id="54" name="立方體 53">
              <a:extLst>
                <a:ext uri="{FF2B5EF4-FFF2-40B4-BE49-F238E27FC236}">
                  <a16:creationId xmlns:a16="http://schemas.microsoft.com/office/drawing/2014/main" id="{1224813B-AEDB-43B6-876E-8196321CC24C}"/>
                </a:ext>
              </a:extLst>
            </p:cNvPr>
            <p:cNvSpPr/>
            <p:nvPr/>
          </p:nvSpPr>
          <p:spPr>
            <a:xfrm flipH="1">
              <a:off x="3087298" y="3669813"/>
              <a:ext cx="1495778" cy="1394742"/>
            </a:xfrm>
            <a:prstGeom prst="cube">
              <a:avLst>
                <a:gd name="adj" fmla="val 31247"/>
              </a:avLst>
            </a:prstGeom>
            <a:solidFill>
              <a:srgbClr val="51A6C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white"/>
                </a:solidFill>
                <a:latin typeface="Times New Roman"/>
                <a:ea typeface="標楷體"/>
              </a:endParaRPr>
            </a:p>
          </p:txBody>
        </p:sp>
        <p:pic>
          <p:nvPicPr>
            <p:cNvPr id="55" name="圖片 54" descr="52141-O732YB.jpg">
              <a:extLst>
                <a:ext uri="{FF2B5EF4-FFF2-40B4-BE49-F238E27FC236}">
                  <a16:creationId xmlns:a16="http://schemas.microsoft.com/office/drawing/2014/main" id="{40AF2552-C2B7-48D3-90B3-865B53F19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3451792" y="3968249"/>
              <a:ext cx="1083394" cy="1157023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15A23B54-15AA-4FA4-B209-F803E231CA24}"/>
              </a:ext>
            </a:extLst>
          </p:cNvPr>
          <p:cNvGrpSpPr/>
          <p:nvPr/>
        </p:nvGrpSpPr>
        <p:grpSpPr>
          <a:xfrm>
            <a:off x="6141933" y="2551881"/>
            <a:ext cx="1534710" cy="1429484"/>
            <a:chOff x="4117410" y="2682035"/>
            <a:chExt cx="1534710" cy="1429484"/>
          </a:xfrm>
        </p:grpSpPr>
        <p:sp>
          <p:nvSpPr>
            <p:cNvPr id="57" name="立方體 56">
              <a:extLst>
                <a:ext uri="{FF2B5EF4-FFF2-40B4-BE49-F238E27FC236}">
                  <a16:creationId xmlns:a16="http://schemas.microsoft.com/office/drawing/2014/main" id="{6EB0CC0D-C9C9-45C1-95AD-BB626FF9BAAC}"/>
                </a:ext>
              </a:extLst>
            </p:cNvPr>
            <p:cNvSpPr/>
            <p:nvPr/>
          </p:nvSpPr>
          <p:spPr>
            <a:xfrm flipH="1">
              <a:off x="4117410" y="2682035"/>
              <a:ext cx="1495778" cy="1394742"/>
            </a:xfrm>
            <a:prstGeom prst="cube">
              <a:avLst>
                <a:gd name="adj" fmla="val 31247"/>
              </a:avLst>
            </a:prstGeom>
            <a:solidFill>
              <a:srgbClr val="51A6C2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white"/>
                </a:solidFill>
                <a:latin typeface="Times New Roman"/>
                <a:ea typeface="標楷體"/>
              </a:endParaRPr>
            </a:p>
          </p:txBody>
        </p:sp>
        <p:pic>
          <p:nvPicPr>
            <p:cNvPr id="58" name="圖片 57" descr="52141-O732YB.jpg">
              <a:extLst>
                <a:ext uri="{FF2B5EF4-FFF2-40B4-BE49-F238E27FC236}">
                  <a16:creationId xmlns:a16="http://schemas.microsoft.com/office/drawing/2014/main" id="{2F7FC568-5E3B-4FD9-B25E-3C1705FA0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3064418"/>
              <a:ext cx="1080120" cy="1047101"/>
            </a:xfrm>
            <a:prstGeom prst="rect">
              <a:avLst/>
            </a:prstGeom>
          </p:spPr>
        </p:pic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2E7FBAE1-9071-447D-8F0B-58AC0882AC83}"/>
              </a:ext>
            </a:extLst>
          </p:cNvPr>
          <p:cNvGrpSpPr/>
          <p:nvPr/>
        </p:nvGrpSpPr>
        <p:grpSpPr>
          <a:xfrm>
            <a:off x="7188978" y="1552815"/>
            <a:ext cx="1499311" cy="1424797"/>
            <a:chOff x="5164454" y="1682968"/>
            <a:chExt cx="1499311" cy="1424797"/>
          </a:xfrm>
        </p:grpSpPr>
        <p:sp>
          <p:nvSpPr>
            <p:cNvPr id="60" name="立方體 59">
              <a:extLst>
                <a:ext uri="{FF2B5EF4-FFF2-40B4-BE49-F238E27FC236}">
                  <a16:creationId xmlns:a16="http://schemas.microsoft.com/office/drawing/2014/main" id="{FFD46870-7AB3-4773-833C-D42318A201FD}"/>
                </a:ext>
              </a:extLst>
            </p:cNvPr>
            <p:cNvSpPr/>
            <p:nvPr/>
          </p:nvSpPr>
          <p:spPr>
            <a:xfrm flipH="1">
              <a:off x="5164454" y="1682968"/>
              <a:ext cx="1495778" cy="1394742"/>
            </a:xfrm>
            <a:prstGeom prst="cube">
              <a:avLst>
                <a:gd name="adj" fmla="val 31247"/>
              </a:avLst>
            </a:prstGeom>
            <a:solidFill>
              <a:srgbClr val="51A6C2">
                <a:lumMod val="5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white"/>
                </a:solidFill>
                <a:latin typeface="Times New Roman"/>
                <a:ea typeface="標楷體"/>
              </a:endParaRPr>
            </a:p>
          </p:txBody>
        </p:sp>
        <p:pic>
          <p:nvPicPr>
            <p:cNvPr id="61" name="圖片 60" descr="52141-O732YB.jpg">
              <a:extLst>
                <a:ext uri="{FF2B5EF4-FFF2-40B4-BE49-F238E27FC236}">
                  <a16:creationId xmlns:a16="http://schemas.microsoft.com/office/drawing/2014/main" id="{ACA37C9C-AC94-4C95-A8FD-61D626E5E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0112" y="2060848"/>
              <a:ext cx="1083653" cy="1046917"/>
            </a:xfrm>
            <a:prstGeom prst="rect">
              <a:avLst/>
            </a:prstGeom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E09E2399-11DF-49E0-B561-4CEB38EF0B44}"/>
              </a:ext>
            </a:extLst>
          </p:cNvPr>
          <p:cNvGrpSpPr/>
          <p:nvPr/>
        </p:nvGrpSpPr>
        <p:grpSpPr>
          <a:xfrm>
            <a:off x="4036555" y="4496392"/>
            <a:ext cx="1495778" cy="1394742"/>
            <a:chOff x="2012032" y="4626546"/>
            <a:chExt cx="1495778" cy="1394742"/>
          </a:xfrm>
        </p:grpSpPr>
        <p:sp>
          <p:nvSpPr>
            <p:cNvPr id="63" name="立方體 62">
              <a:extLst>
                <a:ext uri="{FF2B5EF4-FFF2-40B4-BE49-F238E27FC236}">
                  <a16:creationId xmlns:a16="http://schemas.microsoft.com/office/drawing/2014/main" id="{963ADE72-AC43-42C7-9FF6-8F984415307A}"/>
                </a:ext>
              </a:extLst>
            </p:cNvPr>
            <p:cNvSpPr/>
            <p:nvPr/>
          </p:nvSpPr>
          <p:spPr>
            <a:xfrm flipH="1">
              <a:off x="2012032" y="4626546"/>
              <a:ext cx="1495778" cy="1394742"/>
            </a:xfrm>
            <a:prstGeom prst="cube">
              <a:avLst>
                <a:gd name="adj" fmla="val 31247"/>
              </a:avLst>
            </a:prstGeom>
            <a:solidFill>
              <a:srgbClr val="51A6C2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white"/>
                </a:solidFill>
                <a:latin typeface="Times New Roman"/>
                <a:ea typeface="標楷體"/>
              </a:endParaRPr>
            </a:p>
          </p:txBody>
        </p:sp>
        <p:pic>
          <p:nvPicPr>
            <p:cNvPr id="64" name="圖片 63" descr="52141-O732YB.jpg">
              <a:extLst>
                <a:ext uri="{FF2B5EF4-FFF2-40B4-BE49-F238E27FC236}">
                  <a16:creationId xmlns:a16="http://schemas.microsoft.com/office/drawing/2014/main" id="{85DE6728-FBBE-4416-A0D7-7BB262934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1760" y="5013176"/>
              <a:ext cx="1080120" cy="1008112"/>
            </a:xfrm>
            <a:prstGeom prst="rect">
              <a:avLst/>
            </a:prstGeom>
          </p:spPr>
        </p:pic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3C8D5803-DF53-4FE1-9643-3C09972FD4B3}"/>
              </a:ext>
            </a:extLst>
          </p:cNvPr>
          <p:cNvSpPr/>
          <p:nvPr/>
        </p:nvSpPr>
        <p:spPr>
          <a:xfrm>
            <a:off x="1645153" y="4618798"/>
            <a:ext cx="234909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kumimoji="1" lang="zh-TW" altLang="en-US" sz="2400" b="1" kern="0" dirty="0">
                <a:solidFill>
                  <a:srgbClr val="00B050"/>
                </a:solidFill>
                <a:latin typeface="Times New Roman"/>
                <a:ea typeface="微軟正黑體"/>
                <a:cs typeface="微軟正黑體"/>
              </a:rPr>
              <a:t>設想各步驟中相關人員如何走位、與其他人互動 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0DE6932D-3A88-4982-89A3-7042ACB00511}"/>
              </a:ext>
            </a:extLst>
          </p:cNvPr>
          <p:cNvSpPr/>
          <p:nvPr/>
        </p:nvSpPr>
        <p:spPr>
          <a:xfrm>
            <a:off x="1631504" y="3492570"/>
            <a:ext cx="3600400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kumimoji="1" lang="zh-TW" altLang="en-US" sz="2400" b="1" kern="0" dirty="0">
                <a:solidFill>
                  <a:srgbClr val="00B050"/>
                </a:solidFill>
                <a:latin typeface="Times New Roman"/>
                <a:ea typeface="微軟正黑體"/>
                <a:cs typeface="微軟正黑體"/>
              </a:rPr>
              <a:t>讓員工鳥瞰整個流程，</a:t>
            </a:r>
            <a:endParaRPr kumimoji="1" lang="en-US" altLang="zh-TW" sz="2400" b="1" kern="0" dirty="0">
              <a:solidFill>
                <a:srgbClr val="00B050"/>
              </a:solidFill>
              <a:latin typeface="Times New Roman"/>
              <a:ea typeface="微軟正黑體"/>
              <a:cs typeface="微軟正黑體"/>
            </a:endParaRPr>
          </a:p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kumimoji="1" lang="zh-TW" altLang="en-US" sz="2400" b="1" kern="0" dirty="0">
                <a:solidFill>
                  <a:srgbClr val="00B050"/>
                </a:solidFill>
                <a:latin typeface="Times New Roman"/>
                <a:ea typeface="微軟正黑體"/>
                <a:cs typeface="微軟正黑體"/>
              </a:rPr>
              <a:t>培養工作整體感與切身感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4F52516-304D-446F-8876-6F042542812C}"/>
              </a:ext>
            </a:extLst>
          </p:cNvPr>
          <p:cNvSpPr/>
          <p:nvPr/>
        </p:nvSpPr>
        <p:spPr>
          <a:xfrm>
            <a:off x="2927648" y="2506759"/>
            <a:ext cx="3303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kern="0" dirty="0">
                <a:solidFill>
                  <a:srgbClr val="00B050"/>
                </a:solidFill>
                <a:latin typeface="Times New Roman"/>
                <a:ea typeface="微軟正黑體"/>
                <a:cs typeface="微軟正黑體"/>
              </a:rPr>
              <a:t>協助流程與步驟的時間安排、人力、經費</a:t>
            </a:r>
            <a:endParaRPr kumimoji="1" lang="zh-TW" altLang="en-US" sz="24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FD308D6E-5639-468B-9F24-F636AA33DD20}"/>
              </a:ext>
            </a:extLst>
          </p:cNvPr>
          <p:cNvSpPr/>
          <p:nvPr/>
        </p:nvSpPr>
        <p:spPr>
          <a:xfrm>
            <a:off x="4007768" y="1498647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kumimoji="1" lang="zh-TW" altLang="en-US" sz="2400" b="1" kern="0" dirty="0">
                <a:solidFill>
                  <a:srgbClr val="00B050"/>
                </a:solidFill>
                <a:latin typeface="Times New Roman"/>
                <a:ea typeface="微軟正黑體"/>
                <a:cs typeface="微軟正黑體"/>
              </a:rPr>
              <a:t>如服務有問題，從藍圖中找出癥結，也可防錯</a:t>
            </a:r>
          </a:p>
        </p:txBody>
      </p:sp>
    </p:spTree>
    <p:extLst>
      <p:ext uri="{BB962C8B-B14F-4D97-AF65-F5344CB8AC3E}">
        <p14:creationId xmlns:p14="http://schemas.microsoft.com/office/powerpoint/2010/main" val="194342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65" grpId="0"/>
      <p:bldP spid="67" grpId="0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4">
            <a:extLst>
              <a:ext uri="{FF2B5EF4-FFF2-40B4-BE49-F238E27FC236}">
                <a16:creationId xmlns:a16="http://schemas.microsoft.com/office/drawing/2014/main" id="{8799BCDB-99C8-46E3-9E94-BC40FB0F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186" y="4146"/>
            <a:ext cx="9144571" cy="679730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 dirty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grpSp>
        <p:nvGrpSpPr>
          <p:cNvPr id="125" name="Group 15">
            <a:extLst>
              <a:ext uri="{FF2B5EF4-FFF2-40B4-BE49-F238E27FC236}">
                <a16:creationId xmlns:a16="http://schemas.microsoft.com/office/drawing/2014/main" id="{055E830C-5896-4D24-A575-8B9D3BA507BD}"/>
              </a:ext>
            </a:extLst>
          </p:cNvPr>
          <p:cNvGrpSpPr>
            <a:grpSpLocks/>
          </p:cNvGrpSpPr>
          <p:nvPr/>
        </p:nvGrpSpPr>
        <p:grpSpPr bwMode="auto">
          <a:xfrm>
            <a:off x="5764073" y="2157565"/>
            <a:ext cx="1200150" cy="4229100"/>
            <a:chOff x="2698" y="1480"/>
            <a:chExt cx="756" cy="2664"/>
          </a:xfrm>
        </p:grpSpPr>
        <p:sp>
          <p:nvSpPr>
            <p:cNvPr id="126" name="Text Box 16">
              <a:extLst>
                <a:ext uri="{FF2B5EF4-FFF2-40B4-BE49-F238E27FC236}">
                  <a16:creationId xmlns:a16="http://schemas.microsoft.com/office/drawing/2014/main" id="{11EED32B-44DB-4CBE-B7EC-9622C38DC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備妥課輔教材</a:t>
              </a:r>
            </a:p>
          </p:txBody>
        </p:sp>
        <p:sp>
          <p:nvSpPr>
            <p:cNvPr id="127" name="Text Box 17">
              <a:extLst>
                <a:ext uri="{FF2B5EF4-FFF2-40B4-BE49-F238E27FC236}">
                  <a16:creationId xmlns:a16="http://schemas.microsoft.com/office/drawing/2014/main" id="{FDCA2217-154D-4965-8D00-2DEDB3E3E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確保教室安全與衛生</a:t>
              </a:r>
            </a:p>
          </p:txBody>
        </p:sp>
        <p:sp>
          <p:nvSpPr>
            <p:cNvPr id="128" name="Text Box 18">
              <a:extLst>
                <a:ext uri="{FF2B5EF4-FFF2-40B4-BE49-F238E27FC236}">
                  <a16:creationId xmlns:a16="http://schemas.microsoft.com/office/drawing/2014/main" id="{F91FDCC5-330E-4FBE-8A9A-00DED67D8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" y="3702"/>
              <a:ext cx="7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班務助理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  與老師</a:t>
              </a:r>
            </a:p>
          </p:txBody>
        </p:sp>
        <p:sp>
          <p:nvSpPr>
            <p:cNvPr id="129" name="Rectangle 19">
              <a:extLst>
                <a:ext uri="{FF2B5EF4-FFF2-40B4-BE49-F238E27FC236}">
                  <a16:creationId xmlns:a16="http://schemas.microsoft.com/office/drawing/2014/main" id="{4420117A-6F42-40F4-A24E-71FC6448D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1752"/>
              <a:ext cx="544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30" name="AutoShape 20">
              <a:extLst>
                <a:ext uri="{FF2B5EF4-FFF2-40B4-BE49-F238E27FC236}">
                  <a16:creationId xmlns:a16="http://schemas.microsoft.com/office/drawing/2014/main" id="{8A5EF386-AA30-45E1-AFDE-8F83D9A19A28}"/>
                </a:ext>
              </a:extLst>
            </p:cNvPr>
            <p:cNvCxnSpPr>
              <a:cxnSpLocks noChangeShapeType="1"/>
              <a:stCxn id="129" idx="0"/>
            </p:cNvCxnSpPr>
            <p:nvPr/>
          </p:nvCxnSpPr>
          <p:spPr bwMode="auto">
            <a:xfrm flipV="1">
              <a:off x="3107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1" name="Group 21">
            <a:extLst>
              <a:ext uri="{FF2B5EF4-FFF2-40B4-BE49-F238E27FC236}">
                <a16:creationId xmlns:a16="http://schemas.microsoft.com/office/drawing/2014/main" id="{04EE254B-032E-430C-A6FE-AFE62C3DB779}"/>
              </a:ext>
            </a:extLst>
          </p:cNvPr>
          <p:cNvGrpSpPr>
            <a:grpSpLocks/>
          </p:cNvGrpSpPr>
          <p:nvPr/>
        </p:nvGrpSpPr>
        <p:grpSpPr bwMode="auto">
          <a:xfrm>
            <a:off x="9316898" y="2157565"/>
            <a:ext cx="1200150" cy="3941762"/>
            <a:chOff x="4936" y="1480"/>
            <a:chExt cx="756" cy="2483"/>
          </a:xfrm>
        </p:grpSpPr>
        <p:sp>
          <p:nvSpPr>
            <p:cNvPr id="132" name="Text Box 22">
              <a:extLst>
                <a:ext uri="{FF2B5EF4-FFF2-40B4-BE49-F238E27FC236}">
                  <a16:creationId xmlns:a16="http://schemas.microsoft.com/office/drawing/2014/main" id="{284C7DB3-5ACC-4EEB-9DF6-5257081AA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1813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確認家長</a:t>
              </a:r>
            </a:p>
          </p:txBody>
        </p:sp>
        <p:sp>
          <p:nvSpPr>
            <p:cNvPr id="133" name="Text Box 23">
              <a:extLst>
                <a:ext uri="{FF2B5EF4-FFF2-40B4-BE49-F238E27FC236}">
                  <a16:creationId xmlns:a16="http://schemas.microsoft.com/office/drawing/2014/main" id="{C5C1F141-E13C-41F0-8A97-947974DA6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1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確保安親班門口安全</a:t>
              </a:r>
            </a:p>
          </p:txBody>
        </p:sp>
        <p:sp>
          <p:nvSpPr>
            <p:cNvPr id="134" name="Text Box 24">
              <a:extLst>
                <a:ext uri="{FF2B5EF4-FFF2-40B4-BE49-F238E27FC236}">
                  <a16:creationId xmlns:a16="http://schemas.microsoft.com/office/drawing/2014/main" id="{53EC001E-2DB9-4021-8DB6-2E1C9A1A6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6" y="3521"/>
              <a:ext cx="7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櫃臺與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班務助理</a:t>
              </a:r>
            </a:p>
          </p:txBody>
        </p:sp>
        <p:sp>
          <p:nvSpPr>
            <p:cNvPr id="135" name="Rectangle 25">
              <a:extLst>
                <a:ext uri="{FF2B5EF4-FFF2-40B4-BE49-F238E27FC236}">
                  <a16:creationId xmlns:a16="http://schemas.microsoft.com/office/drawing/2014/main" id="{C7FB3CC6-FDF3-418D-BA0D-FD2B70C20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" y="1752"/>
              <a:ext cx="499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36" name="AutoShape 26">
              <a:extLst>
                <a:ext uri="{FF2B5EF4-FFF2-40B4-BE49-F238E27FC236}">
                  <a16:creationId xmlns:a16="http://schemas.microsoft.com/office/drawing/2014/main" id="{3C71F54E-6A8E-4AEF-9D56-8F2FB56C4262}"/>
                </a:ext>
              </a:extLst>
            </p:cNvPr>
            <p:cNvCxnSpPr>
              <a:cxnSpLocks noChangeShapeType="1"/>
              <a:stCxn id="135" idx="0"/>
            </p:cNvCxnSpPr>
            <p:nvPr/>
          </p:nvCxnSpPr>
          <p:spPr bwMode="auto">
            <a:xfrm flipV="1">
              <a:off x="5262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7" name="Group 27">
            <a:extLst>
              <a:ext uri="{FF2B5EF4-FFF2-40B4-BE49-F238E27FC236}">
                <a16:creationId xmlns:a16="http://schemas.microsoft.com/office/drawing/2014/main" id="{444F5BA2-EEEF-4C4A-82FA-13228C49DAE9}"/>
              </a:ext>
            </a:extLst>
          </p:cNvPr>
          <p:cNvGrpSpPr>
            <a:grpSpLocks/>
          </p:cNvGrpSpPr>
          <p:nvPr/>
        </p:nvGrpSpPr>
        <p:grpSpPr bwMode="auto">
          <a:xfrm>
            <a:off x="8140561" y="2157565"/>
            <a:ext cx="1200150" cy="4157662"/>
            <a:chOff x="4195" y="1480"/>
            <a:chExt cx="756" cy="2619"/>
          </a:xfrm>
        </p:grpSpPr>
        <p:sp>
          <p:nvSpPr>
            <p:cNvPr id="138" name="Text Box 28">
              <a:extLst>
                <a:ext uri="{FF2B5EF4-FFF2-40B4-BE49-F238E27FC236}">
                  <a16:creationId xmlns:a16="http://schemas.microsoft.com/office/drawing/2014/main" id="{C8317E2C-B8D1-44CC-A5A2-572DF7C48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3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備妥才藝教材</a:t>
              </a:r>
            </a:p>
          </p:txBody>
        </p:sp>
        <p:sp>
          <p:nvSpPr>
            <p:cNvPr id="139" name="Text Box 29">
              <a:extLst>
                <a:ext uri="{FF2B5EF4-FFF2-40B4-BE49-F238E27FC236}">
                  <a16:creationId xmlns:a16="http://schemas.microsoft.com/office/drawing/2014/main" id="{856DC1BF-E91C-4C8B-87D3-04397C290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0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確保花園安全與衛生</a:t>
              </a:r>
            </a:p>
          </p:txBody>
        </p:sp>
        <p:sp>
          <p:nvSpPr>
            <p:cNvPr id="140" name="Text Box 30">
              <a:extLst>
                <a:ext uri="{FF2B5EF4-FFF2-40B4-BE49-F238E27FC236}">
                  <a16:creationId xmlns:a16="http://schemas.microsoft.com/office/drawing/2014/main" id="{ABE01A00-C197-4062-B3D1-0871F0A91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3657"/>
              <a:ext cx="7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班務助理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  與老師</a:t>
              </a:r>
            </a:p>
          </p:txBody>
        </p:sp>
        <p:sp>
          <p:nvSpPr>
            <p:cNvPr id="141" name="Rectangle 31">
              <a:extLst>
                <a:ext uri="{FF2B5EF4-FFF2-40B4-BE49-F238E27FC236}">
                  <a16:creationId xmlns:a16="http://schemas.microsoft.com/office/drawing/2014/main" id="{643D3832-3F1F-45FF-94C8-80BCB2E0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1752"/>
              <a:ext cx="590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42" name="AutoShape 32">
              <a:extLst>
                <a:ext uri="{FF2B5EF4-FFF2-40B4-BE49-F238E27FC236}">
                  <a16:creationId xmlns:a16="http://schemas.microsoft.com/office/drawing/2014/main" id="{E53BC5FD-ADDD-4845-A65D-97A708963F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58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3" name="Group 33">
            <a:extLst>
              <a:ext uri="{FF2B5EF4-FFF2-40B4-BE49-F238E27FC236}">
                <a16:creationId xmlns:a16="http://schemas.microsoft.com/office/drawing/2014/main" id="{899FA046-2B2A-4A7A-9465-887C316314A3}"/>
              </a:ext>
            </a:extLst>
          </p:cNvPr>
          <p:cNvGrpSpPr>
            <a:grpSpLocks/>
          </p:cNvGrpSpPr>
          <p:nvPr/>
        </p:nvGrpSpPr>
        <p:grpSpPr bwMode="auto">
          <a:xfrm>
            <a:off x="6940411" y="2157565"/>
            <a:ext cx="1200150" cy="3959225"/>
            <a:chOff x="3439" y="1480"/>
            <a:chExt cx="756" cy="2494"/>
          </a:xfrm>
        </p:grpSpPr>
        <p:sp>
          <p:nvSpPr>
            <p:cNvPr id="144" name="Text Box 34">
              <a:extLst>
                <a:ext uri="{FF2B5EF4-FFF2-40B4-BE49-F238E27FC236}">
                  <a16:creationId xmlns:a16="http://schemas.microsoft.com/office/drawing/2014/main" id="{D88B53FC-5E3B-4E1C-B6FD-2BA2036B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8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確保飲食衛生</a:t>
              </a:r>
            </a:p>
          </p:txBody>
        </p:sp>
        <p:sp>
          <p:nvSpPr>
            <p:cNvPr id="145" name="Text Box 35">
              <a:extLst>
                <a:ext uri="{FF2B5EF4-FFF2-40B4-BE49-F238E27FC236}">
                  <a16:creationId xmlns:a16="http://schemas.microsoft.com/office/drawing/2014/main" id="{5F77B850-5D78-4E5F-9E52-D19A2490C1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確保教室安全與衛生</a:t>
              </a:r>
            </a:p>
          </p:txBody>
        </p:sp>
        <p:sp>
          <p:nvSpPr>
            <p:cNvPr id="146" name="Text Box 36">
              <a:extLst>
                <a:ext uri="{FF2B5EF4-FFF2-40B4-BE49-F238E27FC236}">
                  <a16:creationId xmlns:a16="http://schemas.microsoft.com/office/drawing/2014/main" id="{9E55A372-8CDB-4E35-B01C-5BA120A99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9" y="3532"/>
              <a:ext cx="7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班務助理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  與老師</a:t>
              </a:r>
            </a:p>
          </p:txBody>
        </p:sp>
        <p:sp>
          <p:nvSpPr>
            <p:cNvPr id="147" name="Rectangle 37">
              <a:extLst>
                <a:ext uri="{FF2B5EF4-FFF2-40B4-BE49-F238E27FC236}">
                  <a16:creationId xmlns:a16="http://schemas.microsoft.com/office/drawing/2014/main" id="{5B10B9C7-58E2-4820-8EAE-E5AF9A8DC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1" y="1752"/>
              <a:ext cx="544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48" name="AutoShape 38">
              <a:extLst>
                <a:ext uri="{FF2B5EF4-FFF2-40B4-BE49-F238E27FC236}">
                  <a16:creationId xmlns:a16="http://schemas.microsoft.com/office/drawing/2014/main" id="{61F87D61-EFFF-4E16-B8C7-11B5A52790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833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9" name="Group 39">
            <a:extLst>
              <a:ext uri="{FF2B5EF4-FFF2-40B4-BE49-F238E27FC236}">
                <a16:creationId xmlns:a16="http://schemas.microsoft.com/office/drawing/2014/main" id="{AA735566-24F6-4D14-B4E2-447B661153B4}"/>
              </a:ext>
            </a:extLst>
          </p:cNvPr>
          <p:cNvGrpSpPr>
            <a:grpSpLocks/>
          </p:cNvGrpSpPr>
          <p:nvPr/>
        </p:nvGrpSpPr>
        <p:grpSpPr bwMode="auto">
          <a:xfrm>
            <a:off x="4681398" y="2157565"/>
            <a:ext cx="1203325" cy="3743325"/>
            <a:chOff x="2016" y="1480"/>
            <a:chExt cx="758" cy="2358"/>
          </a:xfrm>
        </p:grpSpPr>
        <p:sp>
          <p:nvSpPr>
            <p:cNvPr id="150" name="Text Box 40">
              <a:extLst>
                <a:ext uri="{FF2B5EF4-FFF2-40B4-BE49-F238E27FC236}">
                  <a16:creationId xmlns:a16="http://schemas.microsoft.com/office/drawing/2014/main" id="{6C501D86-44D4-45CF-893E-294420072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事前清理櫃子</a:t>
              </a:r>
            </a:p>
          </p:txBody>
        </p:sp>
        <p:sp>
          <p:nvSpPr>
            <p:cNvPr id="151" name="Text Box 41">
              <a:extLst>
                <a:ext uri="{FF2B5EF4-FFF2-40B4-BE49-F238E27FC236}">
                  <a16:creationId xmlns:a16="http://schemas.microsoft.com/office/drawing/2014/main" id="{C32E66E3-6630-408A-943C-FBA49319B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8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備妥報到作業</a:t>
              </a:r>
            </a:p>
          </p:txBody>
        </p:sp>
        <p:sp>
          <p:nvSpPr>
            <p:cNvPr id="152" name="Text Box 42">
              <a:extLst>
                <a:ext uri="{FF2B5EF4-FFF2-40B4-BE49-F238E27FC236}">
                  <a16:creationId xmlns:a16="http://schemas.microsoft.com/office/drawing/2014/main" id="{59337484-00E9-45F8-9FFC-30EF459CB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" y="1813"/>
              <a:ext cx="310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確認小朋友</a:t>
              </a:r>
            </a:p>
          </p:txBody>
        </p:sp>
        <p:sp>
          <p:nvSpPr>
            <p:cNvPr id="153" name="Text Box 43">
              <a:extLst>
                <a:ext uri="{FF2B5EF4-FFF2-40B4-BE49-F238E27FC236}">
                  <a16:creationId xmlns:a16="http://schemas.microsoft.com/office/drawing/2014/main" id="{556E812B-5F11-4E7E-87E5-E4F0BB8FF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3588"/>
              <a:ext cx="7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櫃臺助理</a:t>
              </a:r>
            </a:p>
          </p:txBody>
        </p:sp>
        <p:sp>
          <p:nvSpPr>
            <p:cNvPr id="154" name="Rectangle 44">
              <a:extLst>
                <a:ext uri="{FF2B5EF4-FFF2-40B4-BE49-F238E27FC236}">
                  <a16:creationId xmlns:a16="http://schemas.microsoft.com/office/drawing/2014/main" id="{9789FEAB-F7DB-4E4E-B1F8-460716DEA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752"/>
              <a:ext cx="680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55" name="AutoShape 45">
              <a:extLst>
                <a:ext uri="{FF2B5EF4-FFF2-40B4-BE49-F238E27FC236}">
                  <a16:creationId xmlns:a16="http://schemas.microsoft.com/office/drawing/2014/main" id="{5C8F1D21-D043-4B38-8669-DFF09FE2C2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81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6" name="Group 46">
            <a:extLst>
              <a:ext uri="{FF2B5EF4-FFF2-40B4-BE49-F238E27FC236}">
                <a16:creationId xmlns:a16="http://schemas.microsoft.com/office/drawing/2014/main" id="{0D81CB27-D840-4DB7-8EEC-097CD98C31B8}"/>
              </a:ext>
            </a:extLst>
          </p:cNvPr>
          <p:cNvGrpSpPr>
            <a:grpSpLocks/>
          </p:cNvGrpSpPr>
          <p:nvPr/>
        </p:nvGrpSpPr>
        <p:grpSpPr bwMode="auto">
          <a:xfrm>
            <a:off x="3460611" y="2157565"/>
            <a:ext cx="1200150" cy="4157662"/>
            <a:chOff x="1247" y="1480"/>
            <a:chExt cx="756" cy="2619"/>
          </a:xfrm>
        </p:grpSpPr>
        <p:sp>
          <p:nvSpPr>
            <p:cNvPr id="157" name="Text Box 47">
              <a:extLst>
                <a:ext uri="{FF2B5EF4-FFF2-40B4-BE49-F238E27FC236}">
                  <a16:creationId xmlns:a16="http://schemas.microsoft.com/office/drawing/2014/main" id="{EF9F9C23-D20E-46A3-A3DD-624DFAB27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確保安親班門口安全</a:t>
              </a:r>
            </a:p>
          </p:txBody>
        </p:sp>
        <p:sp>
          <p:nvSpPr>
            <p:cNvPr id="158" name="Text Box 48">
              <a:extLst>
                <a:ext uri="{FF2B5EF4-FFF2-40B4-BE49-F238E27FC236}">
                  <a16:creationId xmlns:a16="http://schemas.microsoft.com/office/drawing/2014/main" id="{0A44A037-B187-47E5-9D4F-9112CC08B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2" y="1813"/>
              <a:ext cx="310" cy="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注意小朋友安全</a:t>
              </a:r>
            </a:p>
          </p:txBody>
        </p:sp>
        <p:sp>
          <p:nvSpPr>
            <p:cNvPr id="159" name="Text Box 49">
              <a:extLst>
                <a:ext uri="{FF2B5EF4-FFF2-40B4-BE49-F238E27FC236}">
                  <a16:creationId xmlns:a16="http://schemas.microsoft.com/office/drawing/2014/main" id="{7FDE0EDA-6A36-4C00-8A33-422CDC9FC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注意交通安全</a:t>
              </a:r>
            </a:p>
          </p:txBody>
        </p:sp>
        <p:sp>
          <p:nvSpPr>
            <p:cNvPr id="160" name="Text Box 50">
              <a:extLst>
                <a:ext uri="{FF2B5EF4-FFF2-40B4-BE49-F238E27FC236}">
                  <a16:creationId xmlns:a16="http://schemas.microsoft.com/office/drawing/2014/main" id="{C8F3FBBA-7C46-4504-BA18-AACAA9260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3657"/>
              <a:ext cx="7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司機與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</a:rPr>
                <a:t>隨車老師</a:t>
              </a:r>
            </a:p>
          </p:txBody>
        </p:sp>
        <p:sp>
          <p:nvSpPr>
            <p:cNvPr id="161" name="Rectangle 51">
              <a:extLst>
                <a:ext uri="{FF2B5EF4-FFF2-40B4-BE49-F238E27FC236}">
                  <a16:creationId xmlns:a16="http://schemas.microsoft.com/office/drawing/2014/main" id="{9623191C-7882-477A-A7C2-C1D9F08EF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" y="1752"/>
              <a:ext cx="636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62" name="AutoShape 52">
              <a:extLst>
                <a:ext uri="{FF2B5EF4-FFF2-40B4-BE49-F238E27FC236}">
                  <a16:creationId xmlns:a16="http://schemas.microsoft.com/office/drawing/2014/main" id="{28D1502E-49F2-4689-848C-E0B8D420CD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25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3" name="Group 53">
            <a:extLst>
              <a:ext uri="{FF2B5EF4-FFF2-40B4-BE49-F238E27FC236}">
                <a16:creationId xmlns:a16="http://schemas.microsoft.com/office/drawing/2014/main" id="{3FD53336-4F5E-4ED0-978E-ECF5A5770DCA}"/>
              </a:ext>
            </a:extLst>
          </p:cNvPr>
          <p:cNvGrpSpPr>
            <a:grpSpLocks/>
          </p:cNvGrpSpPr>
          <p:nvPr/>
        </p:nvGrpSpPr>
        <p:grpSpPr bwMode="auto">
          <a:xfrm>
            <a:off x="2260461" y="2157565"/>
            <a:ext cx="1200150" cy="4013200"/>
            <a:chOff x="491" y="1480"/>
            <a:chExt cx="756" cy="2528"/>
          </a:xfrm>
        </p:grpSpPr>
        <p:sp>
          <p:nvSpPr>
            <p:cNvPr id="164" name="Text Box 54">
              <a:extLst>
                <a:ext uri="{FF2B5EF4-FFF2-40B4-BE49-F238E27FC236}">
                  <a16:creationId xmlns:a16="http://schemas.microsoft.com/office/drawing/2014/main" id="{74B04F63-4432-4A3C-B399-E5392E404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" y="1813"/>
              <a:ext cx="310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確認小朋友</a:t>
              </a:r>
            </a:p>
          </p:txBody>
        </p:sp>
        <p:sp>
          <p:nvSpPr>
            <p:cNvPr id="165" name="Text Box 55">
              <a:extLst>
                <a:ext uri="{FF2B5EF4-FFF2-40B4-BE49-F238E27FC236}">
                  <a16:creationId xmlns:a16="http://schemas.microsoft.com/office/drawing/2014/main" id="{DEAEECEC-0A9C-4AFA-9A3D-994F6DA29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" y="1813"/>
              <a:ext cx="310" cy="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注意國小門口安全</a:t>
              </a:r>
            </a:p>
          </p:txBody>
        </p:sp>
        <p:sp>
          <p:nvSpPr>
            <p:cNvPr id="166" name="Text Box 56">
              <a:extLst>
                <a:ext uri="{FF2B5EF4-FFF2-40B4-BE49-F238E27FC236}">
                  <a16:creationId xmlns:a16="http://schemas.microsoft.com/office/drawing/2014/main" id="{9DDBB6CC-4876-4589-9F3B-7A65F7E2E4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檢查車子安全與衛生</a:t>
              </a:r>
            </a:p>
          </p:txBody>
        </p:sp>
        <p:sp>
          <p:nvSpPr>
            <p:cNvPr id="167" name="Text Box 57">
              <a:extLst>
                <a:ext uri="{FF2B5EF4-FFF2-40B4-BE49-F238E27FC236}">
                  <a16:creationId xmlns:a16="http://schemas.microsoft.com/office/drawing/2014/main" id="{F48F8197-7C80-42AA-A422-5FCB53642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" y="3566"/>
              <a:ext cx="7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  <a:cs typeface="微軟正黑體"/>
                </a:rPr>
                <a:t>司機與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00B050"/>
                  </a:solidFill>
                  <a:latin typeface="Times New Roman"/>
                  <a:ea typeface="微軟正黑體"/>
                  <a:cs typeface="微軟正黑體"/>
                </a:rPr>
                <a:t>隨車老師</a:t>
              </a:r>
            </a:p>
          </p:txBody>
        </p:sp>
        <p:sp>
          <p:nvSpPr>
            <p:cNvPr id="168" name="Rectangle 58">
              <a:extLst>
                <a:ext uri="{FF2B5EF4-FFF2-40B4-BE49-F238E27FC236}">
                  <a16:creationId xmlns:a16="http://schemas.microsoft.com/office/drawing/2014/main" id="{C7AC7717-BCA1-4068-8AD9-5740C8FC0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" y="1752"/>
              <a:ext cx="635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69" name="AutoShape 59">
              <a:extLst>
                <a:ext uri="{FF2B5EF4-FFF2-40B4-BE49-F238E27FC236}">
                  <a16:creationId xmlns:a16="http://schemas.microsoft.com/office/drawing/2014/main" id="{4609C51D-6393-4760-B275-2504C958C8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30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0" name="Line 60">
            <a:extLst>
              <a:ext uri="{FF2B5EF4-FFF2-40B4-BE49-F238E27FC236}">
                <a16:creationId xmlns:a16="http://schemas.microsoft.com/office/drawing/2014/main" id="{E3A106A8-382E-4149-943E-4CD458051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8086" y="2400452"/>
            <a:ext cx="828198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kern="0">
              <a:solidFill>
                <a:prstClr val="black"/>
              </a:solidFill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171" name="Text Box 61">
            <a:extLst>
              <a:ext uri="{FF2B5EF4-FFF2-40B4-BE49-F238E27FC236}">
                <a16:creationId xmlns:a16="http://schemas.microsoft.com/office/drawing/2014/main" id="{3727DCEC-575D-4ADE-8498-F1F748976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198" y="1608290"/>
            <a:ext cx="468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kern="0" dirty="0">
                <a:solidFill>
                  <a:srgbClr val="6600CC"/>
                </a:solidFill>
                <a:latin typeface="Times New Roman"/>
                <a:ea typeface="微軟正黑體"/>
                <a:cs typeface="微軟正黑體"/>
              </a:rPr>
              <a:t>前場</a:t>
            </a:r>
          </a:p>
        </p:txBody>
      </p:sp>
      <p:sp>
        <p:nvSpPr>
          <p:cNvPr id="172" name="Text Box 62">
            <a:extLst>
              <a:ext uri="{FF2B5EF4-FFF2-40B4-BE49-F238E27FC236}">
                <a16:creationId xmlns:a16="http://schemas.microsoft.com/office/drawing/2014/main" id="{8D763506-5CB8-47FE-BBFE-1CE51F6E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198" y="2390927"/>
            <a:ext cx="468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kern="0" dirty="0">
                <a:solidFill>
                  <a:srgbClr val="6600CC"/>
                </a:solidFill>
                <a:latin typeface="Times New Roman"/>
                <a:ea typeface="微軟正黑體"/>
                <a:cs typeface="微軟正黑體"/>
              </a:rPr>
              <a:t>後場</a:t>
            </a:r>
          </a:p>
        </p:txBody>
      </p:sp>
      <p:grpSp>
        <p:nvGrpSpPr>
          <p:cNvPr id="173" name="Group 63">
            <a:extLst>
              <a:ext uri="{FF2B5EF4-FFF2-40B4-BE49-F238E27FC236}">
                <a16:creationId xmlns:a16="http://schemas.microsoft.com/office/drawing/2014/main" id="{059B1D66-A491-4AFD-A3EC-AAFB2D6CFAA0}"/>
              </a:ext>
            </a:extLst>
          </p:cNvPr>
          <p:cNvGrpSpPr>
            <a:grpSpLocks/>
          </p:cNvGrpSpPr>
          <p:nvPr/>
        </p:nvGrpSpPr>
        <p:grpSpPr bwMode="auto">
          <a:xfrm>
            <a:off x="1728648" y="1579715"/>
            <a:ext cx="8501063" cy="1117600"/>
            <a:chOff x="156" y="946"/>
            <a:chExt cx="5355" cy="704"/>
          </a:xfrm>
        </p:grpSpPr>
        <p:grpSp>
          <p:nvGrpSpPr>
            <p:cNvPr id="174" name="Group 64">
              <a:extLst>
                <a:ext uri="{FF2B5EF4-FFF2-40B4-BE49-F238E27FC236}">
                  <a16:creationId xmlns:a16="http://schemas.microsoft.com/office/drawing/2014/main" id="{604509C3-1AF2-4DCE-B70D-728AFB2CD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" y="964"/>
              <a:ext cx="499" cy="499"/>
              <a:chOff x="930" y="1207"/>
              <a:chExt cx="499" cy="499"/>
            </a:xfrm>
          </p:grpSpPr>
          <p:sp>
            <p:nvSpPr>
              <p:cNvPr id="200" name="Oval 65">
                <a:extLst>
                  <a:ext uri="{FF2B5EF4-FFF2-40B4-BE49-F238E27FC236}">
                    <a16:creationId xmlns:a16="http://schemas.microsoft.com/office/drawing/2014/main" id="{941A7E0D-5F52-42FE-B984-D4B6E11FE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01" name="Text Box 66">
                <a:extLst>
                  <a:ext uri="{FF2B5EF4-FFF2-40B4-BE49-F238E27FC236}">
                    <a16:creationId xmlns:a16="http://schemas.microsoft.com/office/drawing/2014/main" id="{780B3FCE-7EC3-47B9-B21C-DBB51B46B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2000" b="1" kern="0" dirty="0">
                    <a:solidFill>
                      <a:srgbClr val="FFFF00"/>
                    </a:solidFill>
                    <a:latin typeface="Times New Roman"/>
                    <a:ea typeface="微軟正黑體"/>
                    <a:cs typeface="微軟正黑體"/>
                  </a:rPr>
                  <a:t>接小朋友</a:t>
                </a:r>
              </a:p>
            </p:txBody>
          </p:sp>
        </p:grpSp>
        <p:grpSp>
          <p:nvGrpSpPr>
            <p:cNvPr id="175" name="Group 67">
              <a:extLst>
                <a:ext uri="{FF2B5EF4-FFF2-40B4-BE49-F238E27FC236}">
                  <a16:creationId xmlns:a16="http://schemas.microsoft.com/office/drawing/2014/main" id="{1D628884-EF08-4C6C-8887-0622E34B4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964"/>
              <a:ext cx="499" cy="499"/>
              <a:chOff x="930" y="1207"/>
              <a:chExt cx="499" cy="499"/>
            </a:xfrm>
          </p:grpSpPr>
          <p:sp>
            <p:nvSpPr>
              <p:cNvPr id="198" name="Oval 68">
                <a:extLst>
                  <a:ext uri="{FF2B5EF4-FFF2-40B4-BE49-F238E27FC236}">
                    <a16:creationId xmlns:a16="http://schemas.microsoft.com/office/drawing/2014/main" id="{934668A7-5C7B-453A-926C-D21C9C078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9" name="Text Box 69">
                <a:extLst>
                  <a:ext uri="{FF2B5EF4-FFF2-40B4-BE49-F238E27FC236}">
                    <a16:creationId xmlns:a16="http://schemas.microsoft.com/office/drawing/2014/main" id="{0449117E-4004-45B5-96F5-CF86B9D4FC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2000" b="1" kern="0" dirty="0">
                    <a:solidFill>
                      <a:srgbClr val="FFFF00"/>
                    </a:solidFill>
                    <a:latin typeface="Times New Roman"/>
                    <a:ea typeface="微軟正黑體"/>
                  </a:rPr>
                  <a:t>抵安親班</a:t>
                </a:r>
              </a:p>
            </p:txBody>
          </p:sp>
        </p:grpSp>
        <p:grpSp>
          <p:nvGrpSpPr>
            <p:cNvPr id="176" name="Group 70">
              <a:extLst>
                <a:ext uri="{FF2B5EF4-FFF2-40B4-BE49-F238E27FC236}">
                  <a16:creationId xmlns:a16="http://schemas.microsoft.com/office/drawing/2014/main" id="{F46362EF-E3BE-4F37-9598-06D1B3B869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9" y="964"/>
              <a:ext cx="499" cy="499"/>
              <a:chOff x="930" y="1207"/>
              <a:chExt cx="499" cy="499"/>
            </a:xfrm>
          </p:grpSpPr>
          <p:sp>
            <p:nvSpPr>
              <p:cNvPr id="196" name="Oval 71">
                <a:extLst>
                  <a:ext uri="{FF2B5EF4-FFF2-40B4-BE49-F238E27FC236}">
                    <a16:creationId xmlns:a16="http://schemas.microsoft.com/office/drawing/2014/main" id="{3CEFB0FC-83CC-4986-8B2E-52BFD6AC8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7" name="Text Box 72">
                <a:extLst>
                  <a:ext uri="{FF2B5EF4-FFF2-40B4-BE49-F238E27FC236}">
                    <a16:creationId xmlns:a16="http://schemas.microsoft.com/office/drawing/2014/main" id="{91DD55A2-6B23-4F9A-9EDC-A9ABAA93F3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2000" b="1" kern="0" dirty="0">
                    <a:solidFill>
                      <a:srgbClr val="FFFF00"/>
                    </a:solidFill>
                    <a:latin typeface="Times New Roman"/>
                    <a:ea typeface="微軟正黑體"/>
                  </a:rPr>
                  <a:t>報到安置</a:t>
                </a:r>
              </a:p>
            </p:txBody>
          </p:sp>
        </p:grpSp>
        <p:grpSp>
          <p:nvGrpSpPr>
            <p:cNvPr id="177" name="Group 73">
              <a:extLst>
                <a:ext uri="{FF2B5EF4-FFF2-40B4-BE49-F238E27FC236}">
                  <a16:creationId xmlns:a16="http://schemas.microsoft.com/office/drawing/2014/main" id="{55C4A473-1457-4B1A-A8B2-BB677D1247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964"/>
              <a:ext cx="499" cy="499"/>
              <a:chOff x="930" y="1207"/>
              <a:chExt cx="499" cy="499"/>
            </a:xfrm>
          </p:grpSpPr>
          <p:sp>
            <p:nvSpPr>
              <p:cNvPr id="194" name="Oval 74">
                <a:extLst>
                  <a:ext uri="{FF2B5EF4-FFF2-40B4-BE49-F238E27FC236}">
                    <a16:creationId xmlns:a16="http://schemas.microsoft.com/office/drawing/2014/main" id="{19CFEB68-CF5A-4D7A-806A-CF09E30B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5" name="Text Box 75">
                <a:extLst>
                  <a:ext uri="{FF2B5EF4-FFF2-40B4-BE49-F238E27FC236}">
                    <a16:creationId xmlns:a16="http://schemas.microsoft.com/office/drawing/2014/main" id="{7F6FDF51-46CE-48A7-B77B-93067C8626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2000" b="1" kern="0" dirty="0">
                    <a:solidFill>
                      <a:srgbClr val="FFFF00"/>
                    </a:solidFill>
                    <a:latin typeface="Times New Roman"/>
                    <a:ea typeface="微軟正黑體"/>
                  </a:rPr>
                  <a:t>課後輔導</a:t>
                </a:r>
              </a:p>
            </p:txBody>
          </p:sp>
        </p:grpSp>
        <p:grpSp>
          <p:nvGrpSpPr>
            <p:cNvPr id="178" name="Group 76">
              <a:extLst>
                <a:ext uri="{FF2B5EF4-FFF2-40B4-BE49-F238E27FC236}">
                  <a16:creationId xmlns:a16="http://schemas.microsoft.com/office/drawing/2014/main" id="{D5712D65-85C0-4EAC-BBC5-066DBF8250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0" y="964"/>
              <a:ext cx="499" cy="499"/>
              <a:chOff x="930" y="1207"/>
              <a:chExt cx="499" cy="499"/>
            </a:xfrm>
          </p:grpSpPr>
          <p:sp>
            <p:nvSpPr>
              <p:cNvPr id="192" name="Oval 77">
                <a:extLst>
                  <a:ext uri="{FF2B5EF4-FFF2-40B4-BE49-F238E27FC236}">
                    <a16:creationId xmlns:a16="http://schemas.microsoft.com/office/drawing/2014/main" id="{B435867D-B747-4323-8989-7A79D9296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3" name="Text Box 78">
                <a:extLst>
                  <a:ext uri="{FF2B5EF4-FFF2-40B4-BE49-F238E27FC236}">
                    <a16:creationId xmlns:a16="http://schemas.microsoft.com/office/drawing/2014/main" id="{3710AC4C-053A-4DD0-A571-17EE805C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2000" b="1" kern="0" dirty="0">
                    <a:solidFill>
                      <a:srgbClr val="FFFF00"/>
                    </a:solidFill>
                    <a:latin typeface="Times New Roman"/>
                    <a:ea typeface="微軟正黑體"/>
                  </a:rPr>
                  <a:t>下午點心</a:t>
                </a:r>
              </a:p>
            </p:txBody>
          </p:sp>
        </p:grpSp>
        <p:grpSp>
          <p:nvGrpSpPr>
            <p:cNvPr id="179" name="Group 79">
              <a:extLst>
                <a:ext uri="{FF2B5EF4-FFF2-40B4-BE49-F238E27FC236}">
                  <a16:creationId xmlns:a16="http://schemas.microsoft.com/office/drawing/2014/main" id="{CCDCB7FF-BCED-4DC2-9B20-724EFC1F62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6" y="964"/>
              <a:ext cx="499" cy="499"/>
              <a:chOff x="930" y="1207"/>
              <a:chExt cx="499" cy="499"/>
            </a:xfrm>
          </p:grpSpPr>
          <p:sp>
            <p:nvSpPr>
              <p:cNvPr id="190" name="Oval 80">
                <a:extLst>
                  <a:ext uri="{FF2B5EF4-FFF2-40B4-BE49-F238E27FC236}">
                    <a16:creationId xmlns:a16="http://schemas.microsoft.com/office/drawing/2014/main" id="{ABA8E8A2-5068-4357-A79D-F7DBE9F6F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1" name="Text Box 81">
                <a:extLst>
                  <a:ext uri="{FF2B5EF4-FFF2-40B4-BE49-F238E27FC236}">
                    <a16:creationId xmlns:a16="http://schemas.microsoft.com/office/drawing/2014/main" id="{63B6674B-D41B-481E-847B-3FCC24053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2000" b="1" kern="0" dirty="0">
                    <a:solidFill>
                      <a:srgbClr val="FFFF00"/>
                    </a:solidFill>
                    <a:latin typeface="Times New Roman"/>
                    <a:ea typeface="微軟正黑體"/>
                  </a:rPr>
                  <a:t>才藝活動</a:t>
                </a:r>
              </a:p>
            </p:txBody>
          </p:sp>
        </p:grpSp>
        <p:grpSp>
          <p:nvGrpSpPr>
            <p:cNvPr id="180" name="Group 82">
              <a:extLst>
                <a:ext uri="{FF2B5EF4-FFF2-40B4-BE49-F238E27FC236}">
                  <a16:creationId xmlns:a16="http://schemas.microsoft.com/office/drawing/2014/main" id="{0DE827D9-93B8-4FFF-9384-6C1BB3E21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2" y="964"/>
              <a:ext cx="499" cy="499"/>
              <a:chOff x="930" y="1207"/>
              <a:chExt cx="499" cy="499"/>
            </a:xfrm>
          </p:grpSpPr>
          <p:sp>
            <p:nvSpPr>
              <p:cNvPr id="188" name="Oval 83">
                <a:extLst>
                  <a:ext uri="{FF2B5EF4-FFF2-40B4-BE49-F238E27FC236}">
                    <a16:creationId xmlns:a16="http://schemas.microsoft.com/office/drawing/2014/main" id="{E1C278E1-B1B5-4A42-ADDC-38A9B17EC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89" name="Text Box 84">
                <a:extLst>
                  <a:ext uri="{FF2B5EF4-FFF2-40B4-BE49-F238E27FC236}">
                    <a16:creationId xmlns:a16="http://schemas.microsoft.com/office/drawing/2014/main" id="{BFBC4E0C-B27F-4019-B75C-2D594CF11A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2000" b="1" kern="0" dirty="0">
                    <a:solidFill>
                      <a:srgbClr val="FFFF00"/>
                    </a:solidFill>
                    <a:latin typeface="Times New Roman"/>
                    <a:ea typeface="微軟正黑體"/>
                  </a:rPr>
                  <a:t>下課回家</a:t>
                </a:r>
              </a:p>
            </p:txBody>
          </p:sp>
        </p:grpSp>
        <p:sp>
          <p:nvSpPr>
            <p:cNvPr id="181" name="Line 85">
              <a:extLst>
                <a:ext uri="{FF2B5EF4-FFF2-40B4-BE49-F238E27FC236}">
                  <a16:creationId xmlns:a16="http://schemas.microsoft.com/office/drawing/2014/main" id="{53BA2A1C-7D8E-462C-B10B-487410DE4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2" name="Line 86">
              <a:extLst>
                <a:ext uri="{FF2B5EF4-FFF2-40B4-BE49-F238E27FC236}">
                  <a16:creationId xmlns:a16="http://schemas.microsoft.com/office/drawing/2014/main" id="{6E33D70D-23E2-48ED-AB2C-BB37CB1E7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3" name="Line 87">
              <a:extLst>
                <a:ext uri="{FF2B5EF4-FFF2-40B4-BE49-F238E27FC236}">
                  <a16:creationId xmlns:a16="http://schemas.microsoft.com/office/drawing/2014/main" id="{D53A29BD-5D60-44F0-AAC7-8DECF6D87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4" name="Line 88">
              <a:extLst>
                <a:ext uri="{FF2B5EF4-FFF2-40B4-BE49-F238E27FC236}">
                  <a16:creationId xmlns:a16="http://schemas.microsoft.com/office/drawing/2014/main" id="{2ED22A67-CA41-4BCB-9A73-D808495B2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5" name="Line 89">
              <a:extLst>
                <a:ext uri="{FF2B5EF4-FFF2-40B4-BE49-F238E27FC236}">
                  <a16:creationId xmlns:a16="http://schemas.microsoft.com/office/drawing/2014/main" id="{1919A5A9-9B9D-4221-9689-0D148B072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6" name="Line 90">
              <a:extLst>
                <a:ext uri="{FF2B5EF4-FFF2-40B4-BE49-F238E27FC236}">
                  <a16:creationId xmlns:a16="http://schemas.microsoft.com/office/drawing/2014/main" id="{E0322F14-9865-4E2F-9FB2-F56FCADD14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5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7" name="Text Box 91">
              <a:extLst>
                <a:ext uri="{FF2B5EF4-FFF2-40B4-BE49-F238E27FC236}">
                  <a16:creationId xmlns:a16="http://schemas.microsoft.com/office/drawing/2014/main" id="{2A43D5D7-8A5E-42F5-AE63-29B54675F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" y="946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6600CC"/>
                  </a:solidFill>
                  <a:latin typeface="Times New Roman"/>
                  <a:ea typeface="微軟正黑體"/>
                </a:rPr>
                <a:t>服務流程</a:t>
              </a:r>
            </a:p>
          </p:txBody>
        </p:sp>
      </p:grpSp>
      <p:sp>
        <p:nvSpPr>
          <p:cNvPr id="202" name="Text Box 92">
            <a:extLst>
              <a:ext uri="{FF2B5EF4-FFF2-40B4-BE49-F238E27FC236}">
                <a16:creationId xmlns:a16="http://schemas.microsoft.com/office/drawing/2014/main" id="{9ED99EEC-DEC3-4B6F-94BE-F6BD3BD91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333" y="3281515"/>
            <a:ext cx="492443" cy="11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kern="0" dirty="0">
                <a:solidFill>
                  <a:srgbClr val="6600CC"/>
                </a:solidFill>
                <a:latin typeface="Times New Roman"/>
                <a:ea typeface="微軟正黑體"/>
                <a:cs typeface="微軟正黑體"/>
              </a:rPr>
              <a:t>工作重點</a:t>
            </a:r>
          </a:p>
        </p:txBody>
      </p:sp>
      <p:sp>
        <p:nvSpPr>
          <p:cNvPr id="203" name="Text Box 93">
            <a:extLst>
              <a:ext uri="{FF2B5EF4-FFF2-40B4-BE49-F238E27FC236}">
                <a16:creationId xmlns:a16="http://schemas.microsoft.com/office/drawing/2014/main" id="{F0AA98A9-EA58-4687-A121-1C752BD9A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333" y="5442102"/>
            <a:ext cx="492443" cy="11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kern="0" dirty="0">
                <a:solidFill>
                  <a:srgbClr val="6600CC"/>
                </a:solidFill>
                <a:latin typeface="Times New Roman"/>
                <a:ea typeface="微軟正黑體"/>
                <a:cs typeface="微軟正黑體"/>
              </a:rPr>
              <a:t>負責單位</a:t>
            </a:r>
          </a:p>
        </p:txBody>
      </p:sp>
      <p:grpSp>
        <p:nvGrpSpPr>
          <p:cNvPr id="204" name="Group 94">
            <a:extLst>
              <a:ext uri="{FF2B5EF4-FFF2-40B4-BE49-F238E27FC236}">
                <a16:creationId xmlns:a16="http://schemas.microsoft.com/office/drawing/2014/main" id="{04AB2B61-CDEE-4E80-8748-F81B9EC76DD6}"/>
              </a:ext>
            </a:extLst>
          </p:cNvPr>
          <p:cNvGrpSpPr>
            <a:grpSpLocks/>
          </p:cNvGrpSpPr>
          <p:nvPr/>
        </p:nvGrpSpPr>
        <p:grpSpPr bwMode="auto">
          <a:xfrm>
            <a:off x="1720711" y="144615"/>
            <a:ext cx="8651875" cy="1360487"/>
            <a:chOff x="151" y="107"/>
            <a:chExt cx="5450" cy="857"/>
          </a:xfrm>
        </p:grpSpPr>
        <p:sp>
          <p:nvSpPr>
            <p:cNvPr id="205" name="Line 95">
              <a:extLst>
                <a:ext uri="{FF2B5EF4-FFF2-40B4-BE49-F238E27FC236}">
                  <a16:creationId xmlns:a16="http://schemas.microsoft.com/office/drawing/2014/main" id="{F1612042-99D1-44C9-8927-7A202EB15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9" y="465"/>
              <a:ext cx="0" cy="27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06" name="Text Box 96">
              <a:extLst>
                <a:ext uri="{FF2B5EF4-FFF2-40B4-BE49-F238E27FC236}">
                  <a16:creationId xmlns:a16="http://schemas.microsoft.com/office/drawing/2014/main" id="{1945EA36-5AC4-4E92-AB8A-9FE1D09AB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" y="282"/>
              <a:ext cx="726" cy="18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國小門口</a:t>
              </a:r>
            </a:p>
          </p:txBody>
        </p:sp>
        <p:sp>
          <p:nvSpPr>
            <p:cNvPr id="207" name="Text Box 97">
              <a:extLst>
                <a:ext uri="{FF2B5EF4-FFF2-40B4-BE49-F238E27FC236}">
                  <a16:creationId xmlns:a16="http://schemas.microsoft.com/office/drawing/2014/main" id="{0F89A188-2EE3-42A4-A454-6B4940AEB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" y="708"/>
              <a:ext cx="544" cy="1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小巴士</a:t>
              </a:r>
            </a:p>
          </p:txBody>
        </p:sp>
        <p:sp>
          <p:nvSpPr>
            <p:cNvPr id="208" name="Text Box 98">
              <a:extLst>
                <a:ext uri="{FF2B5EF4-FFF2-40B4-BE49-F238E27FC236}">
                  <a16:creationId xmlns:a16="http://schemas.microsoft.com/office/drawing/2014/main" id="{302DD0C7-7407-4CCA-90F3-E91044BE9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" y="692"/>
              <a:ext cx="454" cy="18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教室</a:t>
              </a:r>
            </a:p>
          </p:txBody>
        </p:sp>
        <p:sp>
          <p:nvSpPr>
            <p:cNvPr id="209" name="Line 99">
              <a:extLst>
                <a:ext uri="{FF2B5EF4-FFF2-40B4-BE49-F238E27FC236}">
                  <a16:creationId xmlns:a16="http://schemas.microsoft.com/office/drawing/2014/main" id="{7F1E1411-CB03-4656-B359-F214173812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8" y="555"/>
              <a:ext cx="0" cy="22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10" name="Text Box 100">
              <a:extLst>
                <a:ext uri="{FF2B5EF4-FFF2-40B4-BE49-F238E27FC236}">
                  <a16:creationId xmlns:a16="http://schemas.microsoft.com/office/drawing/2014/main" id="{55D8907A-A4BC-4262-9E96-D6D72A16B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6" y="708"/>
              <a:ext cx="545" cy="1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小巴士</a:t>
              </a:r>
            </a:p>
          </p:txBody>
        </p:sp>
        <p:sp>
          <p:nvSpPr>
            <p:cNvPr id="211" name="Text Box 101">
              <a:extLst>
                <a:ext uri="{FF2B5EF4-FFF2-40B4-BE49-F238E27FC236}">
                  <a16:creationId xmlns:a16="http://schemas.microsoft.com/office/drawing/2014/main" id="{324B0731-91D5-4393-81AD-1529F32B4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192"/>
              <a:ext cx="590" cy="36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安親班門口</a:t>
              </a:r>
            </a:p>
          </p:txBody>
        </p:sp>
        <p:sp>
          <p:nvSpPr>
            <p:cNvPr id="212" name="Text Box 102">
              <a:extLst>
                <a:ext uri="{FF2B5EF4-FFF2-40B4-BE49-F238E27FC236}">
                  <a16:creationId xmlns:a16="http://schemas.microsoft.com/office/drawing/2014/main" id="{E5491D59-5D9A-4B03-AC6E-3481B2AC6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692"/>
              <a:ext cx="408" cy="18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教室</a:t>
              </a:r>
            </a:p>
          </p:txBody>
        </p:sp>
        <p:sp>
          <p:nvSpPr>
            <p:cNvPr id="213" name="Text Box 103">
              <a:extLst>
                <a:ext uri="{FF2B5EF4-FFF2-40B4-BE49-F238E27FC236}">
                  <a16:creationId xmlns:a16="http://schemas.microsoft.com/office/drawing/2014/main" id="{35884334-AD99-4AEB-81E3-54BA15B24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" y="555"/>
              <a:ext cx="680" cy="31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安親班門口</a:t>
              </a:r>
            </a:p>
          </p:txBody>
        </p:sp>
        <p:sp>
          <p:nvSpPr>
            <p:cNvPr id="214" name="Line 104">
              <a:extLst>
                <a:ext uri="{FF2B5EF4-FFF2-40B4-BE49-F238E27FC236}">
                  <a16:creationId xmlns:a16="http://schemas.microsoft.com/office/drawing/2014/main" id="{DE748DE9-4541-4682-BDEF-73184B8AA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312"/>
              <a:ext cx="0" cy="13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15" name="Line 105">
              <a:extLst>
                <a:ext uri="{FF2B5EF4-FFF2-40B4-BE49-F238E27FC236}">
                  <a16:creationId xmlns:a16="http://schemas.microsoft.com/office/drawing/2014/main" id="{B32E2DA2-B591-43DD-A7F8-24F3A2E806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585"/>
              <a:ext cx="0" cy="13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16" name="Text Box 106">
              <a:extLst>
                <a:ext uri="{FF2B5EF4-FFF2-40B4-BE49-F238E27FC236}">
                  <a16:creationId xmlns:a16="http://schemas.microsoft.com/office/drawing/2014/main" id="{E9BF6140-B603-42A2-91EE-2EAE2F37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" y="692"/>
              <a:ext cx="589" cy="18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報到處</a:t>
              </a:r>
            </a:p>
          </p:txBody>
        </p:sp>
        <p:sp>
          <p:nvSpPr>
            <p:cNvPr id="217" name="Text Box 107">
              <a:extLst>
                <a:ext uri="{FF2B5EF4-FFF2-40B4-BE49-F238E27FC236}">
                  <a16:creationId xmlns:a16="http://schemas.microsoft.com/office/drawing/2014/main" id="{27758D19-F49C-4922-81B3-6690498B3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" y="130"/>
              <a:ext cx="635" cy="18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置物櫃</a:t>
              </a:r>
            </a:p>
          </p:txBody>
        </p:sp>
        <p:sp>
          <p:nvSpPr>
            <p:cNvPr id="218" name="Text Box 108">
              <a:extLst>
                <a:ext uri="{FF2B5EF4-FFF2-40B4-BE49-F238E27FC236}">
                  <a16:creationId xmlns:a16="http://schemas.microsoft.com/office/drawing/2014/main" id="{D63671E4-1B5A-4360-A2CE-BDEF49787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402"/>
              <a:ext cx="453" cy="18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鞋櫃</a:t>
              </a:r>
            </a:p>
          </p:txBody>
        </p:sp>
        <p:sp>
          <p:nvSpPr>
            <p:cNvPr id="219" name="Text Box 109">
              <a:extLst>
                <a:ext uri="{FF2B5EF4-FFF2-40B4-BE49-F238E27FC236}">
                  <a16:creationId xmlns:a16="http://schemas.microsoft.com/office/drawing/2014/main" id="{19FE5862-0752-43B3-A81E-4F2057500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3" y="692"/>
              <a:ext cx="409" cy="18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教室</a:t>
              </a:r>
            </a:p>
          </p:txBody>
        </p:sp>
        <p:sp>
          <p:nvSpPr>
            <p:cNvPr id="220" name="Text Box 110">
              <a:extLst>
                <a:ext uri="{FF2B5EF4-FFF2-40B4-BE49-F238E27FC236}">
                  <a16:creationId xmlns:a16="http://schemas.microsoft.com/office/drawing/2014/main" id="{0ED0D6DD-9582-4C6B-85BA-5D7FB79DA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1" y="312"/>
              <a:ext cx="454" cy="18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Times New Roman"/>
                  <a:ea typeface="微軟正黑體"/>
                </a:rPr>
                <a:t>花圃</a:t>
              </a:r>
            </a:p>
          </p:txBody>
        </p:sp>
        <p:sp>
          <p:nvSpPr>
            <p:cNvPr id="221" name="Line 111">
              <a:extLst>
                <a:ext uri="{FF2B5EF4-FFF2-40B4-BE49-F238E27FC236}">
                  <a16:creationId xmlns:a16="http://schemas.microsoft.com/office/drawing/2014/main" id="{764DA560-2E90-4A24-BA37-B78DAF368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7" y="493"/>
              <a:ext cx="0" cy="20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22" name="Text Box 112">
              <a:extLst>
                <a:ext uri="{FF2B5EF4-FFF2-40B4-BE49-F238E27FC236}">
                  <a16:creationId xmlns:a16="http://schemas.microsoft.com/office/drawing/2014/main" id="{E64F68D9-15B2-4EE3-8C80-BA7B4D39B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" y="147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kern="0" dirty="0">
                  <a:solidFill>
                    <a:srgbClr val="6600CC"/>
                  </a:solidFill>
                  <a:latin typeface="Times New Roman"/>
                  <a:ea typeface="微軟正黑體"/>
                  <a:cs typeface="微軟正黑體"/>
                </a:rPr>
                <a:t>實體環境</a:t>
              </a:r>
            </a:p>
          </p:txBody>
        </p:sp>
        <p:sp>
          <p:nvSpPr>
            <p:cNvPr id="223" name="Line 113">
              <a:extLst>
                <a:ext uri="{FF2B5EF4-FFF2-40B4-BE49-F238E27FC236}">
                  <a16:creationId xmlns:a16="http://schemas.microsoft.com/office/drawing/2014/main" id="{160AB49F-094E-4411-80E1-111E8486A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828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24" name="Line 114">
              <a:extLst>
                <a:ext uri="{FF2B5EF4-FFF2-40B4-BE49-F238E27FC236}">
                  <a16:creationId xmlns:a16="http://schemas.microsoft.com/office/drawing/2014/main" id="{62C64C75-35A4-474E-B877-721B08276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873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kern="0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grpSp>
          <p:nvGrpSpPr>
            <p:cNvPr id="225" name="Group 115">
              <a:extLst>
                <a:ext uri="{FF2B5EF4-FFF2-40B4-BE49-F238E27FC236}">
                  <a16:creationId xmlns:a16="http://schemas.microsoft.com/office/drawing/2014/main" id="{D1B50D31-F733-4871-96B1-6F2EBD8537A2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94" y="107"/>
              <a:ext cx="46" cy="46"/>
              <a:chOff x="294" y="119"/>
              <a:chExt cx="46" cy="45"/>
            </a:xfrm>
          </p:grpSpPr>
          <p:sp>
            <p:nvSpPr>
              <p:cNvPr id="229" name="Line 116">
                <a:extLst>
                  <a:ext uri="{FF2B5EF4-FFF2-40B4-BE49-F238E27FC236}">
                    <a16:creationId xmlns:a16="http://schemas.microsoft.com/office/drawing/2014/main" id="{1794DB1D-F6CA-443D-9F6D-9095830E6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19"/>
                <a:ext cx="0" cy="45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30" name="Line 117">
                <a:extLst>
                  <a:ext uri="{FF2B5EF4-FFF2-40B4-BE49-F238E27FC236}">
                    <a16:creationId xmlns:a16="http://schemas.microsoft.com/office/drawing/2014/main" id="{FA2F11A2-54B7-4C52-9D96-899AC0DF8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64"/>
                <a:ext cx="46" cy="0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</p:grpSp>
        <p:grpSp>
          <p:nvGrpSpPr>
            <p:cNvPr id="226" name="Group 118">
              <a:extLst>
                <a:ext uri="{FF2B5EF4-FFF2-40B4-BE49-F238E27FC236}">
                  <a16:creationId xmlns:a16="http://schemas.microsoft.com/office/drawing/2014/main" id="{AF11ABA7-1028-4301-9905-56B5B559A813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94" y="918"/>
              <a:ext cx="46" cy="46"/>
              <a:chOff x="294" y="119"/>
              <a:chExt cx="46" cy="45"/>
            </a:xfrm>
          </p:grpSpPr>
          <p:sp>
            <p:nvSpPr>
              <p:cNvPr id="227" name="Line 119">
                <a:extLst>
                  <a:ext uri="{FF2B5EF4-FFF2-40B4-BE49-F238E27FC236}">
                    <a16:creationId xmlns:a16="http://schemas.microsoft.com/office/drawing/2014/main" id="{4FB0B09D-0616-40C7-971D-FE45CC26D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19"/>
                <a:ext cx="0" cy="45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28" name="Line 120">
                <a:extLst>
                  <a:ext uri="{FF2B5EF4-FFF2-40B4-BE49-F238E27FC236}">
                    <a16:creationId xmlns:a16="http://schemas.microsoft.com/office/drawing/2014/main" id="{29460178-4F6B-4493-ACD3-7F1FB804C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64"/>
                <a:ext cx="46" cy="0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kern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endParaRPr>
              </a:p>
            </p:txBody>
          </p:sp>
        </p:grpSp>
      </p:grpSp>
      <p:grpSp>
        <p:nvGrpSpPr>
          <p:cNvPr id="231" name="Group 121">
            <a:extLst>
              <a:ext uri="{FF2B5EF4-FFF2-40B4-BE49-F238E27FC236}">
                <a16:creationId xmlns:a16="http://schemas.microsoft.com/office/drawing/2014/main" id="{B585729A-4F11-48EE-8843-9111FB7EF8FE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2679852"/>
            <a:ext cx="71438" cy="79375"/>
            <a:chOff x="294" y="119"/>
            <a:chExt cx="46" cy="45"/>
          </a:xfrm>
        </p:grpSpPr>
        <p:sp>
          <p:nvSpPr>
            <p:cNvPr id="232" name="Line 122">
              <a:extLst>
                <a:ext uri="{FF2B5EF4-FFF2-40B4-BE49-F238E27FC236}">
                  <a16:creationId xmlns:a16="http://schemas.microsoft.com/office/drawing/2014/main" id="{1C3C175F-2860-4B1D-9B28-5765C16A5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3" name="Line 123">
              <a:extLst>
                <a:ext uri="{FF2B5EF4-FFF2-40B4-BE49-F238E27FC236}">
                  <a16:creationId xmlns:a16="http://schemas.microsoft.com/office/drawing/2014/main" id="{B7DD2C59-1615-4B6A-B6F4-28FA3A17A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34" name="Group 124">
            <a:extLst>
              <a:ext uri="{FF2B5EF4-FFF2-40B4-BE49-F238E27FC236}">
                <a16:creationId xmlns:a16="http://schemas.microsoft.com/office/drawing/2014/main" id="{BDF87D84-6EED-4D09-A3B1-E0593B0E28B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47723" y="2589365"/>
            <a:ext cx="73025" cy="719137"/>
            <a:chOff x="294" y="119"/>
            <a:chExt cx="46" cy="45"/>
          </a:xfrm>
        </p:grpSpPr>
        <p:sp>
          <p:nvSpPr>
            <p:cNvPr id="235" name="Line 125">
              <a:extLst>
                <a:ext uri="{FF2B5EF4-FFF2-40B4-BE49-F238E27FC236}">
                  <a16:creationId xmlns:a16="http://schemas.microsoft.com/office/drawing/2014/main" id="{2F5B059C-151A-4F53-BF81-E90BBA760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6" name="Line 126">
              <a:extLst>
                <a:ext uri="{FF2B5EF4-FFF2-40B4-BE49-F238E27FC236}">
                  <a16:creationId xmlns:a16="http://schemas.microsoft.com/office/drawing/2014/main" id="{70741C63-04FA-43E3-8821-F12385690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37" name="Group 127">
            <a:extLst>
              <a:ext uri="{FF2B5EF4-FFF2-40B4-BE49-F238E27FC236}">
                <a16:creationId xmlns:a16="http://schemas.microsoft.com/office/drawing/2014/main" id="{6E02497F-2C56-4145-A332-CB70891B18EA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4389590"/>
            <a:ext cx="73025" cy="863600"/>
            <a:chOff x="294" y="119"/>
            <a:chExt cx="46" cy="45"/>
          </a:xfrm>
        </p:grpSpPr>
        <p:sp>
          <p:nvSpPr>
            <p:cNvPr id="238" name="Line 128">
              <a:extLst>
                <a:ext uri="{FF2B5EF4-FFF2-40B4-BE49-F238E27FC236}">
                  <a16:creationId xmlns:a16="http://schemas.microsoft.com/office/drawing/2014/main" id="{5C30E3B2-EF32-46A6-AB47-D26221C74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9" name="Line 129">
              <a:extLst>
                <a:ext uri="{FF2B5EF4-FFF2-40B4-BE49-F238E27FC236}">
                  <a16:creationId xmlns:a16="http://schemas.microsoft.com/office/drawing/2014/main" id="{B8335D39-E076-4729-930D-61C53DD92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40" name="Group 130">
            <a:extLst>
              <a:ext uri="{FF2B5EF4-FFF2-40B4-BE49-F238E27FC236}">
                <a16:creationId xmlns:a16="http://schemas.microsoft.com/office/drawing/2014/main" id="{DC48EF99-9C17-4FBC-94FE-C5B089ED09C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47723" y="5396065"/>
            <a:ext cx="73025" cy="73025"/>
            <a:chOff x="294" y="119"/>
            <a:chExt cx="46" cy="45"/>
          </a:xfrm>
        </p:grpSpPr>
        <p:sp>
          <p:nvSpPr>
            <p:cNvPr id="241" name="Line 131">
              <a:extLst>
                <a:ext uri="{FF2B5EF4-FFF2-40B4-BE49-F238E27FC236}">
                  <a16:creationId xmlns:a16="http://schemas.microsoft.com/office/drawing/2014/main" id="{94790CEF-7C1B-4A44-AD93-207B155EA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42" name="Line 132">
              <a:extLst>
                <a:ext uri="{FF2B5EF4-FFF2-40B4-BE49-F238E27FC236}">
                  <a16:creationId xmlns:a16="http://schemas.microsoft.com/office/drawing/2014/main" id="{ED9C1DE2-F452-4B15-B29E-67BB98C67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43" name="Group 133">
            <a:extLst>
              <a:ext uri="{FF2B5EF4-FFF2-40B4-BE49-F238E27FC236}">
                <a16:creationId xmlns:a16="http://schemas.microsoft.com/office/drawing/2014/main" id="{3DD42401-9201-4998-ACAD-C12300F037CC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6513665"/>
            <a:ext cx="73025" cy="79375"/>
            <a:chOff x="294" y="119"/>
            <a:chExt cx="46" cy="45"/>
          </a:xfrm>
        </p:grpSpPr>
        <p:sp>
          <p:nvSpPr>
            <p:cNvPr id="244" name="Line 134">
              <a:extLst>
                <a:ext uri="{FF2B5EF4-FFF2-40B4-BE49-F238E27FC236}">
                  <a16:creationId xmlns:a16="http://schemas.microsoft.com/office/drawing/2014/main" id="{E92AA62E-EAE9-4121-9DF0-157C18C32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45" name="Line 135">
              <a:extLst>
                <a:ext uri="{FF2B5EF4-FFF2-40B4-BE49-F238E27FC236}">
                  <a16:creationId xmlns:a16="http://schemas.microsoft.com/office/drawing/2014/main" id="{0B5D41DD-F952-4793-9A0F-0CBCBDD8D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Times New Roman"/>
                <a:ea typeface="微軟正黑體"/>
                <a:cs typeface="微軟正黑體"/>
              </a:endParaRPr>
            </a:p>
          </p:txBody>
        </p:sp>
      </p:grpSp>
      <p:sp>
        <p:nvSpPr>
          <p:cNvPr id="246" name="Rectangle 13">
            <a:extLst>
              <a:ext uri="{FF2B5EF4-FFF2-40B4-BE49-F238E27FC236}">
                <a16:creationId xmlns:a16="http://schemas.microsoft.com/office/drawing/2014/main" id="{93AC2C7E-7420-4B39-898D-AE84431DE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17" y="1389530"/>
            <a:ext cx="736265" cy="366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FFFF00"/>
                </a:solidFill>
                <a:latin typeface="Times New Roman"/>
                <a:ea typeface="微軟正黑體"/>
                <a:cs typeface="微軟正黑體"/>
              </a:rPr>
              <a:t>安親班服務藍圖</a:t>
            </a:r>
          </a:p>
        </p:txBody>
      </p:sp>
    </p:spTree>
    <p:extLst>
      <p:ext uri="{BB962C8B-B14F-4D97-AF65-F5344CB8AC3E}">
        <p14:creationId xmlns:p14="http://schemas.microsoft.com/office/powerpoint/2010/main" val="14256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70" grpId="0" animBg="1"/>
      <p:bldP spid="171" grpId="0"/>
      <p:bldP spid="172" grpId="0"/>
      <p:bldP spid="202" grpId="0"/>
      <p:bldP spid="2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4">
            <a:extLst>
              <a:ext uri="{FF2B5EF4-FFF2-40B4-BE49-F238E27FC236}">
                <a16:creationId xmlns:a16="http://schemas.microsoft.com/office/drawing/2014/main" id="{8799BCDB-99C8-46E3-9E94-BC40FB0F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186" y="4146"/>
            <a:ext cx="9144571" cy="679730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微軟正黑體"/>
            </a:endParaRPr>
          </a:p>
        </p:txBody>
      </p:sp>
      <p:grpSp>
        <p:nvGrpSpPr>
          <p:cNvPr id="125" name="Group 15">
            <a:extLst>
              <a:ext uri="{FF2B5EF4-FFF2-40B4-BE49-F238E27FC236}">
                <a16:creationId xmlns:a16="http://schemas.microsoft.com/office/drawing/2014/main" id="{055E830C-5896-4D24-A575-8B9D3BA507BD}"/>
              </a:ext>
            </a:extLst>
          </p:cNvPr>
          <p:cNvGrpSpPr>
            <a:grpSpLocks/>
          </p:cNvGrpSpPr>
          <p:nvPr/>
        </p:nvGrpSpPr>
        <p:grpSpPr bwMode="auto">
          <a:xfrm>
            <a:off x="5764075" y="2157565"/>
            <a:ext cx="1211263" cy="4235450"/>
            <a:chOff x="2698" y="1480"/>
            <a:chExt cx="763" cy="2668"/>
          </a:xfrm>
        </p:grpSpPr>
        <p:sp>
          <p:nvSpPr>
            <p:cNvPr id="126" name="Text Box 16">
              <a:extLst>
                <a:ext uri="{FF2B5EF4-FFF2-40B4-BE49-F238E27FC236}">
                  <a16:creationId xmlns:a16="http://schemas.microsoft.com/office/drawing/2014/main" id="{11EED32B-44DB-4CBE-B7EC-9622C38DC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闖關各單位解說介紹</a:t>
              </a:r>
            </a:p>
          </p:txBody>
        </p:sp>
        <p:sp>
          <p:nvSpPr>
            <p:cNvPr id="127" name="Text Box 17">
              <a:extLst>
                <a:ext uri="{FF2B5EF4-FFF2-40B4-BE49-F238E27FC236}">
                  <a16:creationId xmlns:a16="http://schemas.microsoft.com/office/drawing/2014/main" id="{FDCA2217-154D-4965-8D00-2DEDB3E3E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" y="1813"/>
              <a:ext cx="310" cy="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確保各攤位安全與衛生</a:t>
              </a:r>
            </a:p>
          </p:txBody>
        </p:sp>
        <p:sp>
          <p:nvSpPr>
            <p:cNvPr id="128" name="Text Box 18">
              <a:extLst>
                <a:ext uri="{FF2B5EF4-FFF2-40B4-BE49-F238E27FC236}">
                  <a16:creationId xmlns:a16="http://schemas.microsoft.com/office/drawing/2014/main" id="{F91FDCC5-330E-4FBE-8A9A-00DED67D8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" y="3702"/>
              <a:ext cx="76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策展單位</a:t>
              </a:r>
              <a:b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</a:b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（學校）</a:t>
              </a:r>
            </a:p>
          </p:txBody>
        </p:sp>
        <p:sp>
          <p:nvSpPr>
            <p:cNvPr id="129" name="Rectangle 19">
              <a:extLst>
                <a:ext uri="{FF2B5EF4-FFF2-40B4-BE49-F238E27FC236}">
                  <a16:creationId xmlns:a16="http://schemas.microsoft.com/office/drawing/2014/main" id="{4420117A-6F42-40F4-A24E-71FC6448D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1752"/>
              <a:ext cx="544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30" name="AutoShape 20">
              <a:extLst>
                <a:ext uri="{FF2B5EF4-FFF2-40B4-BE49-F238E27FC236}">
                  <a16:creationId xmlns:a16="http://schemas.microsoft.com/office/drawing/2014/main" id="{8A5EF386-AA30-45E1-AFDE-8F83D9A19A28}"/>
                </a:ext>
              </a:extLst>
            </p:cNvPr>
            <p:cNvCxnSpPr>
              <a:cxnSpLocks noChangeShapeType="1"/>
              <a:stCxn id="129" idx="0"/>
            </p:cNvCxnSpPr>
            <p:nvPr/>
          </p:nvCxnSpPr>
          <p:spPr bwMode="auto">
            <a:xfrm flipV="1">
              <a:off x="3107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1" name="Group 21">
            <a:extLst>
              <a:ext uri="{FF2B5EF4-FFF2-40B4-BE49-F238E27FC236}">
                <a16:creationId xmlns:a16="http://schemas.microsoft.com/office/drawing/2014/main" id="{04EE254B-032E-430C-A6FE-AFE62C3DB779}"/>
              </a:ext>
            </a:extLst>
          </p:cNvPr>
          <p:cNvGrpSpPr>
            <a:grpSpLocks/>
          </p:cNvGrpSpPr>
          <p:nvPr/>
        </p:nvGrpSpPr>
        <p:grpSpPr bwMode="auto">
          <a:xfrm>
            <a:off x="9402626" y="2157565"/>
            <a:ext cx="1338263" cy="3627437"/>
            <a:chOff x="4990" y="1480"/>
            <a:chExt cx="843" cy="2285"/>
          </a:xfrm>
        </p:grpSpPr>
        <p:sp>
          <p:nvSpPr>
            <p:cNvPr id="132" name="Text Box 22">
              <a:extLst>
                <a:ext uri="{FF2B5EF4-FFF2-40B4-BE49-F238E27FC236}">
                  <a16:creationId xmlns:a16="http://schemas.microsoft.com/office/drawing/2014/main" id="{284C7DB3-5ACC-4EEB-9DF6-5257081AA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確認學生人數</a:t>
              </a:r>
            </a:p>
          </p:txBody>
        </p:sp>
        <p:sp>
          <p:nvSpPr>
            <p:cNvPr id="133" name="Text Box 23">
              <a:extLst>
                <a:ext uri="{FF2B5EF4-FFF2-40B4-BE49-F238E27FC236}">
                  <a16:creationId xmlns:a16="http://schemas.microsoft.com/office/drawing/2014/main" id="{C5C1F141-E13C-41F0-8A97-947974DA6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1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返校時間、通知家長</a:t>
              </a:r>
            </a:p>
          </p:txBody>
        </p:sp>
        <p:sp>
          <p:nvSpPr>
            <p:cNvPr id="134" name="Text Box 24">
              <a:extLst>
                <a:ext uri="{FF2B5EF4-FFF2-40B4-BE49-F238E27FC236}">
                  <a16:creationId xmlns:a16="http://schemas.microsoft.com/office/drawing/2014/main" id="{53EC001E-2DB9-4021-8DB6-2E1C9A1A6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0" y="3532"/>
              <a:ext cx="8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國中承辦人</a:t>
              </a:r>
            </a:p>
          </p:txBody>
        </p:sp>
        <p:sp>
          <p:nvSpPr>
            <p:cNvPr id="135" name="Rectangle 25">
              <a:extLst>
                <a:ext uri="{FF2B5EF4-FFF2-40B4-BE49-F238E27FC236}">
                  <a16:creationId xmlns:a16="http://schemas.microsoft.com/office/drawing/2014/main" id="{C7FB3CC6-FDF3-418D-BA0D-FD2B70C20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" y="1752"/>
              <a:ext cx="499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36" name="AutoShape 26">
              <a:extLst>
                <a:ext uri="{FF2B5EF4-FFF2-40B4-BE49-F238E27FC236}">
                  <a16:creationId xmlns:a16="http://schemas.microsoft.com/office/drawing/2014/main" id="{3C71F54E-6A8E-4AEF-9D56-8F2FB56C4262}"/>
                </a:ext>
              </a:extLst>
            </p:cNvPr>
            <p:cNvCxnSpPr>
              <a:cxnSpLocks noChangeShapeType="1"/>
              <a:stCxn id="135" idx="0"/>
            </p:cNvCxnSpPr>
            <p:nvPr/>
          </p:nvCxnSpPr>
          <p:spPr bwMode="auto">
            <a:xfrm flipV="1">
              <a:off x="5262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7" name="Group 27">
            <a:extLst>
              <a:ext uri="{FF2B5EF4-FFF2-40B4-BE49-F238E27FC236}">
                <a16:creationId xmlns:a16="http://schemas.microsoft.com/office/drawing/2014/main" id="{444F5BA2-EEEF-4C4A-82FA-13228C49DAE9}"/>
              </a:ext>
            </a:extLst>
          </p:cNvPr>
          <p:cNvGrpSpPr>
            <a:grpSpLocks/>
          </p:cNvGrpSpPr>
          <p:nvPr/>
        </p:nvGrpSpPr>
        <p:grpSpPr bwMode="auto">
          <a:xfrm>
            <a:off x="8089765" y="2157565"/>
            <a:ext cx="1466851" cy="4598987"/>
            <a:chOff x="4163" y="1480"/>
            <a:chExt cx="924" cy="2897"/>
          </a:xfrm>
        </p:grpSpPr>
        <p:sp>
          <p:nvSpPr>
            <p:cNvPr id="138" name="Text Box 28">
              <a:extLst>
                <a:ext uri="{FF2B5EF4-FFF2-40B4-BE49-F238E27FC236}">
                  <a16:creationId xmlns:a16="http://schemas.microsoft.com/office/drawing/2014/main" id="{C8317E2C-B8D1-44CC-A5A2-572DF7C48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3" y="1813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備妥獎品</a:t>
              </a:r>
            </a:p>
          </p:txBody>
        </p:sp>
        <p:sp>
          <p:nvSpPr>
            <p:cNvPr id="139" name="Text Box 29">
              <a:extLst>
                <a:ext uri="{FF2B5EF4-FFF2-40B4-BE49-F238E27FC236}">
                  <a16:creationId xmlns:a16="http://schemas.microsoft.com/office/drawing/2014/main" id="{856DC1BF-E91C-4C8B-87D3-04397C290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0" y="1813"/>
              <a:ext cx="310" cy="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確保參觀學習成效</a:t>
              </a:r>
            </a:p>
          </p:txBody>
        </p:sp>
        <p:sp>
          <p:nvSpPr>
            <p:cNvPr id="140" name="Text Box 30">
              <a:extLst>
                <a:ext uri="{FF2B5EF4-FFF2-40B4-BE49-F238E27FC236}">
                  <a16:creationId xmlns:a16="http://schemas.microsoft.com/office/drawing/2014/main" id="{ABE01A00-C197-4062-B3D1-0871F0A91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3" y="3543"/>
              <a:ext cx="924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各國中輪職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教務處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輔導室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教師</a:t>
              </a:r>
            </a:p>
          </p:txBody>
        </p:sp>
        <p:sp>
          <p:nvSpPr>
            <p:cNvPr id="141" name="Rectangle 31">
              <a:extLst>
                <a:ext uri="{FF2B5EF4-FFF2-40B4-BE49-F238E27FC236}">
                  <a16:creationId xmlns:a16="http://schemas.microsoft.com/office/drawing/2014/main" id="{643D3832-3F1F-45FF-94C8-80BCB2E0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1752"/>
              <a:ext cx="590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42" name="AutoShape 32">
              <a:extLst>
                <a:ext uri="{FF2B5EF4-FFF2-40B4-BE49-F238E27FC236}">
                  <a16:creationId xmlns:a16="http://schemas.microsoft.com/office/drawing/2014/main" id="{E53BC5FD-ADDD-4845-A65D-97A708963F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58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3" name="Group 33">
            <a:extLst>
              <a:ext uri="{FF2B5EF4-FFF2-40B4-BE49-F238E27FC236}">
                <a16:creationId xmlns:a16="http://schemas.microsoft.com/office/drawing/2014/main" id="{899FA046-2B2A-4A7A-9465-887C316314A3}"/>
              </a:ext>
            </a:extLst>
          </p:cNvPr>
          <p:cNvGrpSpPr>
            <a:grpSpLocks/>
          </p:cNvGrpSpPr>
          <p:nvPr/>
        </p:nvGrpSpPr>
        <p:grpSpPr bwMode="auto">
          <a:xfrm>
            <a:off x="6940413" y="2157565"/>
            <a:ext cx="1211263" cy="3965575"/>
            <a:chOff x="3439" y="1480"/>
            <a:chExt cx="763" cy="2498"/>
          </a:xfrm>
        </p:grpSpPr>
        <p:sp>
          <p:nvSpPr>
            <p:cNvPr id="144" name="Text Box 34">
              <a:extLst>
                <a:ext uri="{FF2B5EF4-FFF2-40B4-BE49-F238E27FC236}">
                  <a16:creationId xmlns:a16="http://schemas.microsoft.com/office/drawing/2014/main" id="{D88B53FC-5E3B-4E1C-B6FD-2BA2036B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8" y="1813"/>
              <a:ext cx="310" cy="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技職表演內容規劃</a:t>
              </a:r>
            </a:p>
          </p:txBody>
        </p:sp>
        <p:sp>
          <p:nvSpPr>
            <p:cNvPr id="145" name="Text Box 35">
              <a:extLst>
                <a:ext uri="{FF2B5EF4-FFF2-40B4-BE49-F238E27FC236}">
                  <a16:creationId xmlns:a16="http://schemas.microsoft.com/office/drawing/2014/main" id="{5F77B850-5D78-4E5F-9E52-D19A2490C1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" y="1813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確認時間</a:t>
              </a:r>
            </a:p>
          </p:txBody>
        </p:sp>
        <p:sp>
          <p:nvSpPr>
            <p:cNvPr id="146" name="Text Box 36">
              <a:extLst>
                <a:ext uri="{FF2B5EF4-FFF2-40B4-BE49-F238E27FC236}">
                  <a16:creationId xmlns:a16="http://schemas.microsoft.com/office/drawing/2014/main" id="{9E55A372-8CDB-4E35-B01C-5BA120A99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9" y="3532"/>
              <a:ext cx="76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表演單位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負責教師</a:t>
              </a:r>
            </a:p>
          </p:txBody>
        </p:sp>
        <p:sp>
          <p:nvSpPr>
            <p:cNvPr id="147" name="Rectangle 37">
              <a:extLst>
                <a:ext uri="{FF2B5EF4-FFF2-40B4-BE49-F238E27FC236}">
                  <a16:creationId xmlns:a16="http://schemas.microsoft.com/office/drawing/2014/main" id="{5B10B9C7-58E2-4820-8EAE-E5AF9A8DC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1" y="1752"/>
              <a:ext cx="544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48" name="AutoShape 38">
              <a:extLst>
                <a:ext uri="{FF2B5EF4-FFF2-40B4-BE49-F238E27FC236}">
                  <a16:creationId xmlns:a16="http://schemas.microsoft.com/office/drawing/2014/main" id="{61F87D61-EFFF-4E16-B8C7-11B5A52790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833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9" name="Group 39">
            <a:extLst>
              <a:ext uri="{FF2B5EF4-FFF2-40B4-BE49-F238E27FC236}">
                <a16:creationId xmlns:a16="http://schemas.microsoft.com/office/drawing/2014/main" id="{AA735566-24F6-4D14-B4E2-447B661153B4}"/>
              </a:ext>
            </a:extLst>
          </p:cNvPr>
          <p:cNvGrpSpPr>
            <a:grpSpLocks/>
          </p:cNvGrpSpPr>
          <p:nvPr/>
        </p:nvGrpSpPr>
        <p:grpSpPr bwMode="auto">
          <a:xfrm>
            <a:off x="4373423" y="2157565"/>
            <a:ext cx="1447800" cy="3857625"/>
            <a:chOff x="1822" y="1480"/>
            <a:chExt cx="912" cy="2430"/>
          </a:xfrm>
        </p:grpSpPr>
        <p:sp>
          <p:nvSpPr>
            <p:cNvPr id="150" name="Text Box 40">
              <a:extLst>
                <a:ext uri="{FF2B5EF4-FFF2-40B4-BE49-F238E27FC236}">
                  <a16:creationId xmlns:a16="http://schemas.microsoft.com/office/drawing/2014/main" id="{6C501D86-44D4-45CF-893E-294420072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2" y="1813"/>
              <a:ext cx="504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備妥報到作業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51" name="Text Box 41">
              <a:extLst>
                <a:ext uri="{FF2B5EF4-FFF2-40B4-BE49-F238E27FC236}">
                  <a16:creationId xmlns:a16="http://schemas.microsoft.com/office/drawing/2014/main" id="{C32E66E3-6630-408A-943C-FBA49319B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8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kern="0" dirty="0">
                  <a:solidFill>
                    <a:prstClr val="black"/>
                  </a:solidFill>
                  <a:latin typeface="Times New Roman"/>
                  <a:ea typeface="微軟正黑體"/>
                  <a:cs typeface="微軟正黑體"/>
                </a:rPr>
                <a:t>參觀學生動線分配備</a:t>
              </a:r>
              <a:endParaRPr kumimoji="1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52" name="Text Box 42">
              <a:extLst>
                <a:ext uri="{FF2B5EF4-FFF2-40B4-BE49-F238E27FC236}">
                  <a16:creationId xmlns:a16="http://schemas.microsoft.com/office/drawing/2014/main" id="{59337484-00E9-45F8-9FFC-30EF459CB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" y="1813"/>
              <a:ext cx="310" cy="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引導人員或指標</a:t>
              </a:r>
            </a:p>
          </p:txBody>
        </p:sp>
        <p:sp>
          <p:nvSpPr>
            <p:cNvPr id="153" name="Text Box 43">
              <a:extLst>
                <a:ext uri="{FF2B5EF4-FFF2-40B4-BE49-F238E27FC236}">
                  <a16:creationId xmlns:a16="http://schemas.microsoft.com/office/drawing/2014/main" id="{556E812B-5F11-4E7E-87E5-E4F0BB8FF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3464"/>
              <a:ext cx="60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學務處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工讀生</a:t>
              </a:r>
            </a:p>
          </p:txBody>
        </p:sp>
        <p:sp>
          <p:nvSpPr>
            <p:cNvPr id="154" name="Rectangle 44">
              <a:extLst>
                <a:ext uri="{FF2B5EF4-FFF2-40B4-BE49-F238E27FC236}">
                  <a16:creationId xmlns:a16="http://schemas.microsoft.com/office/drawing/2014/main" id="{9789FEAB-F7DB-4E4E-B1F8-460716DEA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752"/>
              <a:ext cx="680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55" name="AutoShape 45">
              <a:extLst>
                <a:ext uri="{FF2B5EF4-FFF2-40B4-BE49-F238E27FC236}">
                  <a16:creationId xmlns:a16="http://schemas.microsoft.com/office/drawing/2014/main" id="{5C8F1D21-D043-4B38-8669-DFF09FE2C2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81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6" name="Group 46">
            <a:extLst>
              <a:ext uri="{FF2B5EF4-FFF2-40B4-BE49-F238E27FC236}">
                <a16:creationId xmlns:a16="http://schemas.microsoft.com/office/drawing/2014/main" id="{0D81CB27-D840-4DB7-8EEC-097CD98C31B8}"/>
              </a:ext>
            </a:extLst>
          </p:cNvPr>
          <p:cNvGrpSpPr>
            <a:grpSpLocks/>
          </p:cNvGrpSpPr>
          <p:nvPr/>
        </p:nvGrpSpPr>
        <p:grpSpPr bwMode="auto">
          <a:xfrm>
            <a:off x="3460611" y="2157565"/>
            <a:ext cx="1466850" cy="4133850"/>
            <a:chOff x="1247" y="1480"/>
            <a:chExt cx="924" cy="2604"/>
          </a:xfrm>
        </p:grpSpPr>
        <p:sp>
          <p:nvSpPr>
            <p:cNvPr id="157" name="Text Box 47">
              <a:extLst>
                <a:ext uri="{FF2B5EF4-FFF2-40B4-BE49-F238E27FC236}">
                  <a16:creationId xmlns:a16="http://schemas.microsoft.com/office/drawing/2014/main" id="{EF9F9C23-D20E-46A3-A3DD-624DFAB27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1813"/>
              <a:ext cx="310" cy="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遊覽車上下車動線</a:t>
              </a:r>
            </a:p>
          </p:txBody>
        </p:sp>
        <p:sp>
          <p:nvSpPr>
            <p:cNvPr id="158" name="Text Box 48">
              <a:extLst>
                <a:ext uri="{FF2B5EF4-FFF2-40B4-BE49-F238E27FC236}">
                  <a16:creationId xmlns:a16="http://schemas.microsoft.com/office/drawing/2014/main" id="{0A44A037-B187-47E5-9D4F-9112CC08B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2" y="1813"/>
              <a:ext cx="310" cy="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各高職端佈置（分科）</a:t>
              </a:r>
            </a:p>
          </p:txBody>
        </p:sp>
        <p:sp>
          <p:nvSpPr>
            <p:cNvPr id="159" name="Text Box 49">
              <a:extLst>
                <a:ext uri="{FF2B5EF4-FFF2-40B4-BE49-F238E27FC236}">
                  <a16:creationId xmlns:a16="http://schemas.microsoft.com/office/drawing/2014/main" id="{7FDE0EDA-6A36-4C00-8A33-422CDC9FC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1813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交通指引</a:t>
              </a:r>
            </a:p>
          </p:txBody>
        </p:sp>
        <p:sp>
          <p:nvSpPr>
            <p:cNvPr id="160" name="Text Box 50">
              <a:extLst>
                <a:ext uri="{FF2B5EF4-FFF2-40B4-BE49-F238E27FC236}">
                  <a16:creationId xmlns:a16="http://schemas.microsoft.com/office/drawing/2014/main" id="{C8F3FBBA-7C46-4504-BA18-AACAA9260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3657"/>
              <a:ext cx="924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高職承辦人</a:t>
              </a:r>
              <a:endParaRPr kumimoji="1" lang="en-US" altLang="zh-TW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輔導室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endParaRPr>
            </a:p>
          </p:txBody>
        </p:sp>
        <p:sp>
          <p:nvSpPr>
            <p:cNvPr id="161" name="Rectangle 51">
              <a:extLst>
                <a:ext uri="{FF2B5EF4-FFF2-40B4-BE49-F238E27FC236}">
                  <a16:creationId xmlns:a16="http://schemas.microsoft.com/office/drawing/2014/main" id="{9623191C-7882-477A-A7C2-C1D9F08EF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" y="1752"/>
              <a:ext cx="636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62" name="AutoShape 52">
              <a:extLst>
                <a:ext uri="{FF2B5EF4-FFF2-40B4-BE49-F238E27FC236}">
                  <a16:creationId xmlns:a16="http://schemas.microsoft.com/office/drawing/2014/main" id="{28D1502E-49F2-4689-848C-E0B8D420CD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25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3" name="Group 53">
            <a:extLst>
              <a:ext uri="{FF2B5EF4-FFF2-40B4-BE49-F238E27FC236}">
                <a16:creationId xmlns:a16="http://schemas.microsoft.com/office/drawing/2014/main" id="{3FD53336-4F5E-4ED0-978E-ECF5A5770DCA}"/>
              </a:ext>
            </a:extLst>
          </p:cNvPr>
          <p:cNvGrpSpPr>
            <a:grpSpLocks/>
          </p:cNvGrpSpPr>
          <p:nvPr/>
        </p:nvGrpSpPr>
        <p:grpSpPr bwMode="auto">
          <a:xfrm>
            <a:off x="2260461" y="2157565"/>
            <a:ext cx="1211263" cy="4019550"/>
            <a:chOff x="491" y="1480"/>
            <a:chExt cx="763" cy="2532"/>
          </a:xfrm>
        </p:grpSpPr>
        <p:sp>
          <p:nvSpPr>
            <p:cNvPr id="164" name="Text Box 54">
              <a:extLst>
                <a:ext uri="{FF2B5EF4-FFF2-40B4-BE49-F238E27FC236}">
                  <a16:creationId xmlns:a16="http://schemas.microsoft.com/office/drawing/2014/main" id="{74B04F63-4432-4A3C-B399-E5392E404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確認接送行程</a:t>
              </a:r>
            </a:p>
          </p:txBody>
        </p:sp>
        <p:sp>
          <p:nvSpPr>
            <p:cNvPr id="165" name="Text Box 55">
              <a:extLst>
                <a:ext uri="{FF2B5EF4-FFF2-40B4-BE49-F238E27FC236}">
                  <a16:creationId xmlns:a16="http://schemas.microsoft.com/office/drawing/2014/main" id="{DEAEECEC-0A9C-4AFA-9A3D-994F6DA29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" y="1813"/>
              <a:ext cx="310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租用遊覽車</a:t>
              </a:r>
            </a:p>
          </p:txBody>
        </p:sp>
        <p:sp>
          <p:nvSpPr>
            <p:cNvPr id="166" name="Text Box 56">
              <a:extLst>
                <a:ext uri="{FF2B5EF4-FFF2-40B4-BE49-F238E27FC236}">
                  <a16:creationId xmlns:a16="http://schemas.microsoft.com/office/drawing/2014/main" id="{9DDBB6CC-4876-4589-9F3B-7A65F7E2E4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7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檢查車子安全與衛生</a:t>
              </a:r>
            </a:p>
          </p:txBody>
        </p:sp>
        <p:sp>
          <p:nvSpPr>
            <p:cNvPr id="167" name="Text Box 57">
              <a:extLst>
                <a:ext uri="{FF2B5EF4-FFF2-40B4-BE49-F238E27FC236}">
                  <a16:creationId xmlns:a16="http://schemas.microsoft.com/office/drawing/2014/main" id="{F48F8197-7C80-42AA-A422-5FCB53642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" y="3566"/>
              <a:ext cx="76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總務處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隨車老師</a:t>
              </a:r>
            </a:p>
          </p:txBody>
        </p:sp>
        <p:sp>
          <p:nvSpPr>
            <p:cNvPr id="168" name="Rectangle 58">
              <a:extLst>
                <a:ext uri="{FF2B5EF4-FFF2-40B4-BE49-F238E27FC236}">
                  <a16:creationId xmlns:a16="http://schemas.microsoft.com/office/drawing/2014/main" id="{C7AC7717-BCA1-4068-8AD9-5740C8FC0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" y="1752"/>
              <a:ext cx="635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69" name="AutoShape 59">
              <a:extLst>
                <a:ext uri="{FF2B5EF4-FFF2-40B4-BE49-F238E27FC236}">
                  <a16:creationId xmlns:a16="http://schemas.microsoft.com/office/drawing/2014/main" id="{4609C51D-6393-4760-B275-2504C958C8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30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0" name="Line 60">
            <a:extLst>
              <a:ext uri="{FF2B5EF4-FFF2-40B4-BE49-F238E27FC236}">
                <a16:creationId xmlns:a16="http://schemas.microsoft.com/office/drawing/2014/main" id="{E3A106A8-382E-4149-943E-4CD458051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8086" y="2400452"/>
            <a:ext cx="828198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171" name="Text Box 61">
            <a:extLst>
              <a:ext uri="{FF2B5EF4-FFF2-40B4-BE49-F238E27FC236}">
                <a16:creationId xmlns:a16="http://schemas.microsoft.com/office/drawing/2014/main" id="{3727DCEC-575D-4ADE-8498-F1F748976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198" y="1608290"/>
            <a:ext cx="468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前場</a:t>
            </a:r>
          </a:p>
        </p:txBody>
      </p:sp>
      <p:sp>
        <p:nvSpPr>
          <p:cNvPr id="172" name="Text Box 62">
            <a:extLst>
              <a:ext uri="{FF2B5EF4-FFF2-40B4-BE49-F238E27FC236}">
                <a16:creationId xmlns:a16="http://schemas.microsoft.com/office/drawing/2014/main" id="{8D763506-5CB8-47FE-BBFE-1CE51F6E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198" y="2390927"/>
            <a:ext cx="468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後場</a:t>
            </a:r>
          </a:p>
        </p:txBody>
      </p:sp>
      <p:grpSp>
        <p:nvGrpSpPr>
          <p:cNvPr id="173" name="Group 63">
            <a:extLst>
              <a:ext uri="{FF2B5EF4-FFF2-40B4-BE49-F238E27FC236}">
                <a16:creationId xmlns:a16="http://schemas.microsoft.com/office/drawing/2014/main" id="{059B1D66-A491-4AFD-A3EC-AAFB2D6CFAA0}"/>
              </a:ext>
            </a:extLst>
          </p:cNvPr>
          <p:cNvGrpSpPr>
            <a:grpSpLocks/>
          </p:cNvGrpSpPr>
          <p:nvPr/>
        </p:nvGrpSpPr>
        <p:grpSpPr bwMode="auto">
          <a:xfrm>
            <a:off x="1728648" y="1579715"/>
            <a:ext cx="8501063" cy="1117600"/>
            <a:chOff x="156" y="946"/>
            <a:chExt cx="5355" cy="704"/>
          </a:xfrm>
        </p:grpSpPr>
        <p:grpSp>
          <p:nvGrpSpPr>
            <p:cNvPr id="174" name="Group 64">
              <a:extLst>
                <a:ext uri="{FF2B5EF4-FFF2-40B4-BE49-F238E27FC236}">
                  <a16:creationId xmlns:a16="http://schemas.microsoft.com/office/drawing/2014/main" id="{604509C3-1AF2-4DCE-B70D-728AFB2CD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" y="964"/>
              <a:ext cx="499" cy="499"/>
              <a:chOff x="930" y="1207"/>
              <a:chExt cx="499" cy="499"/>
            </a:xfrm>
          </p:grpSpPr>
          <p:sp>
            <p:nvSpPr>
              <p:cNvPr id="200" name="Oval 65">
                <a:extLst>
                  <a:ext uri="{FF2B5EF4-FFF2-40B4-BE49-F238E27FC236}">
                    <a16:creationId xmlns:a16="http://schemas.microsoft.com/office/drawing/2014/main" id="{941A7E0D-5F52-42FE-B984-D4B6E11FE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01" name="Text Box 66">
                <a:extLst>
                  <a:ext uri="{FF2B5EF4-FFF2-40B4-BE49-F238E27FC236}">
                    <a16:creationId xmlns:a16="http://schemas.microsoft.com/office/drawing/2014/main" id="{780B3FCE-7EC3-47B9-B21C-DBB51B46B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微軟正黑體"/>
                  </a:rPr>
                  <a:t>接</a:t>
                </a:r>
                <a:br>
                  <a:rPr kumimoji="1" lang="en-US" altLang="zh-TW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微軟正黑體"/>
                  </a:rPr>
                </a:b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微軟正黑體"/>
                  </a:rPr>
                  <a:t>學生</a:t>
                </a:r>
              </a:p>
            </p:txBody>
          </p:sp>
        </p:grpSp>
        <p:grpSp>
          <p:nvGrpSpPr>
            <p:cNvPr id="175" name="Group 67">
              <a:extLst>
                <a:ext uri="{FF2B5EF4-FFF2-40B4-BE49-F238E27FC236}">
                  <a16:creationId xmlns:a16="http://schemas.microsoft.com/office/drawing/2014/main" id="{1D628884-EF08-4C6C-8887-0622E34B4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964"/>
              <a:ext cx="499" cy="499"/>
              <a:chOff x="930" y="1207"/>
              <a:chExt cx="499" cy="499"/>
            </a:xfrm>
          </p:grpSpPr>
          <p:sp>
            <p:nvSpPr>
              <p:cNvPr id="198" name="Oval 68">
                <a:extLst>
                  <a:ext uri="{FF2B5EF4-FFF2-40B4-BE49-F238E27FC236}">
                    <a16:creationId xmlns:a16="http://schemas.microsoft.com/office/drawing/2014/main" id="{934668A7-5C7B-453A-926C-D21C9C078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9" name="Text Box 69">
                <a:extLst>
                  <a:ext uri="{FF2B5EF4-FFF2-40B4-BE49-F238E27FC236}">
                    <a16:creationId xmlns:a16="http://schemas.microsoft.com/office/drawing/2014/main" id="{0449117E-4004-45B5-96F5-CF86B9D4FC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抵達會場</a:t>
                </a:r>
              </a:p>
            </p:txBody>
          </p:sp>
        </p:grpSp>
        <p:grpSp>
          <p:nvGrpSpPr>
            <p:cNvPr id="176" name="Group 70">
              <a:extLst>
                <a:ext uri="{FF2B5EF4-FFF2-40B4-BE49-F238E27FC236}">
                  <a16:creationId xmlns:a16="http://schemas.microsoft.com/office/drawing/2014/main" id="{F46362EF-E3BE-4F37-9598-06D1B3B869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9" y="964"/>
              <a:ext cx="499" cy="499"/>
              <a:chOff x="930" y="1207"/>
              <a:chExt cx="499" cy="499"/>
            </a:xfrm>
          </p:grpSpPr>
          <p:sp>
            <p:nvSpPr>
              <p:cNvPr id="196" name="Oval 71">
                <a:extLst>
                  <a:ext uri="{FF2B5EF4-FFF2-40B4-BE49-F238E27FC236}">
                    <a16:creationId xmlns:a16="http://schemas.microsoft.com/office/drawing/2014/main" id="{3CEFB0FC-83CC-4986-8B2E-52BFD6AC8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7" name="Text Box 72">
                <a:extLst>
                  <a:ext uri="{FF2B5EF4-FFF2-40B4-BE49-F238E27FC236}">
                    <a16:creationId xmlns:a16="http://schemas.microsoft.com/office/drawing/2014/main" id="{91DD55A2-6B23-4F9A-9EDC-A9ABAA93F3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報到分流</a:t>
                </a:r>
              </a:p>
            </p:txBody>
          </p:sp>
        </p:grpSp>
        <p:grpSp>
          <p:nvGrpSpPr>
            <p:cNvPr id="177" name="Group 73">
              <a:extLst>
                <a:ext uri="{FF2B5EF4-FFF2-40B4-BE49-F238E27FC236}">
                  <a16:creationId xmlns:a16="http://schemas.microsoft.com/office/drawing/2014/main" id="{55C4A473-1457-4B1A-A8B2-BB677D1247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964"/>
              <a:ext cx="499" cy="499"/>
              <a:chOff x="930" y="1207"/>
              <a:chExt cx="499" cy="499"/>
            </a:xfrm>
          </p:grpSpPr>
          <p:sp>
            <p:nvSpPr>
              <p:cNvPr id="194" name="Oval 74">
                <a:extLst>
                  <a:ext uri="{FF2B5EF4-FFF2-40B4-BE49-F238E27FC236}">
                    <a16:creationId xmlns:a16="http://schemas.microsoft.com/office/drawing/2014/main" id="{19CFEB68-CF5A-4D7A-806A-CF09E30B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5" name="Text Box 75">
                <a:extLst>
                  <a:ext uri="{FF2B5EF4-FFF2-40B4-BE49-F238E27FC236}">
                    <a16:creationId xmlns:a16="http://schemas.microsoft.com/office/drawing/2014/main" id="{7F6FDF51-46CE-48A7-B77B-93067C8626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參觀闖關</a:t>
                </a:r>
              </a:p>
            </p:txBody>
          </p:sp>
        </p:grpSp>
        <p:grpSp>
          <p:nvGrpSpPr>
            <p:cNvPr id="178" name="Group 76">
              <a:extLst>
                <a:ext uri="{FF2B5EF4-FFF2-40B4-BE49-F238E27FC236}">
                  <a16:creationId xmlns:a16="http://schemas.microsoft.com/office/drawing/2014/main" id="{D5712D65-85C0-4EAC-BBC5-066DBF8250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0" y="964"/>
              <a:ext cx="499" cy="499"/>
              <a:chOff x="930" y="1207"/>
              <a:chExt cx="499" cy="499"/>
            </a:xfrm>
          </p:grpSpPr>
          <p:sp>
            <p:nvSpPr>
              <p:cNvPr id="192" name="Oval 77">
                <a:extLst>
                  <a:ext uri="{FF2B5EF4-FFF2-40B4-BE49-F238E27FC236}">
                    <a16:creationId xmlns:a16="http://schemas.microsoft.com/office/drawing/2014/main" id="{B435867D-B747-4323-8989-7A79D9296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3" name="Text Box 78">
                <a:extLst>
                  <a:ext uri="{FF2B5EF4-FFF2-40B4-BE49-F238E27FC236}">
                    <a16:creationId xmlns:a16="http://schemas.microsoft.com/office/drawing/2014/main" id="{3710AC4C-053A-4DD0-A571-17EE805C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技職表演</a:t>
                </a:r>
              </a:p>
            </p:txBody>
          </p:sp>
        </p:grpSp>
        <p:grpSp>
          <p:nvGrpSpPr>
            <p:cNvPr id="179" name="Group 79">
              <a:extLst>
                <a:ext uri="{FF2B5EF4-FFF2-40B4-BE49-F238E27FC236}">
                  <a16:creationId xmlns:a16="http://schemas.microsoft.com/office/drawing/2014/main" id="{CCDCB7FF-BCED-4DC2-9B20-724EFC1F62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6" y="964"/>
              <a:ext cx="499" cy="499"/>
              <a:chOff x="930" y="1207"/>
              <a:chExt cx="499" cy="499"/>
            </a:xfrm>
          </p:grpSpPr>
          <p:sp>
            <p:nvSpPr>
              <p:cNvPr id="190" name="Oval 80">
                <a:extLst>
                  <a:ext uri="{FF2B5EF4-FFF2-40B4-BE49-F238E27FC236}">
                    <a16:creationId xmlns:a16="http://schemas.microsoft.com/office/drawing/2014/main" id="{ABA8E8A2-5068-4357-A79D-F7DBE9F6F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1" name="Text Box 81">
                <a:extLst>
                  <a:ext uri="{FF2B5EF4-FFF2-40B4-BE49-F238E27FC236}">
                    <a16:creationId xmlns:a16="http://schemas.microsoft.com/office/drawing/2014/main" id="{63B6674B-D41B-481E-847B-3FCC24053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學習驗收</a:t>
                </a:r>
              </a:p>
            </p:txBody>
          </p:sp>
        </p:grpSp>
        <p:grpSp>
          <p:nvGrpSpPr>
            <p:cNvPr id="180" name="Group 82">
              <a:extLst>
                <a:ext uri="{FF2B5EF4-FFF2-40B4-BE49-F238E27FC236}">
                  <a16:creationId xmlns:a16="http://schemas.microsoft.com/office/drawing/2014/main" id="{0DE827D9-93B8-4FFF-9384-6C1BB3E21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2" y="964"/>
              <a:ext cx="499" cy="499"/>
              <a:chOff x="930" y="1207"/>
              <a:chExt cx="499" cy="499"/>
            </a:xfrm>
          </p:grpSpPr>
          <p:sp>
            <p:nvSpPr>
              <p:cNvPr id="188" name="Oval 83">
                <a:extLst>
                  <a:ext uri="{FF2B5EF4-FFF2-40B4-BE49-F238E27FC236}">
                    <a16:creationId xmlns:a16="http://schemas.microsoft.com/office/drawing/2014/main" id="{E1C278E1-B1B5-4A42-ADDC-38A9B17EC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89" name="Text Box 84">
                <a:extLst>
                  <a:ext uri="{FF2B5EF4-FFF2-40B4-BE49-F238E27FC236}">
                    <a16:creationId xmlns:a16="http://schemas.microsoft.com/office/drawing/2014/main" id="{BFBC4E0C-B27F-4019-B75C-2D594CF11A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搭車返校</a:t>
                </a:r>
              </a:p>
            </p:txBody>
          </p:sp>
        </p:grpSp>
        <p:sp>
          <p:nvSpPr>
            <p:cNvPr id="181" name="Line 85">
              <a:extLst>
                <a:ext uri="{FF2B5EF4-FFF2-40B4-BE49-F238E27FC236}">
                  <a16:creationId xmlns:a16="http://schemas.microsoft.com/office/drawing/2014/main" id="{53BA2A1C-7D8E-462C-B10B-487410DE4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2" name="Line 86">
              <a:extLst>
                <a:ext uri="{FF2B5EF4-FFF2-40B4-BE49-F238E27FC236}">
                  <a16:creationId xmlns:a16="http://schemas.microsoft.com/office/drawing/2014/main" id="{6E33D70D-23E2-48ED-AB2C-BB37CB1E7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3" name="Line 87">
              <a:extLst>
                <a:ext uri="{FF2B5EF4-FFF2-40B4-BE49-F238E27FC236}">
                  <a16:creationId xmlns:a16="http://schemas.microsoft.com/office/drawing/2014/main" id="{D53A29BD-5D60-44F0-AAC7-8DECF6D87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4" name="Line 88">
              <a:extLst>
                <a:ext uri="{FF2B5EF4-FFF2-40B4-BE49-F238E27FC236}">
                  <a16:creationId xmlns:a16="http://schemas.microsoft.com/office/drawing/2014/main" id="{2ED22A67-CA41-4BCB-9A73-D808495B2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5" name="Line 89">
              <a:extLst>
                <a:ext uri="{FF2B5EF4-FFF2-40B4-BE49-F238E27FC236}">
                  <a16:creationId xmlns:a16="http://schemas.microsoft.com/office/drawing/2014/main" id="{1919A5A9-9B9D-4221-9689-0D148B072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6" name="Line 90">
              <a:extLst>
                <a:ext uri="{FF2B5EF4-FFF2-40B4-BE49-F238E27FC236}">
                  <a16:creationId xmlns:a16="http://schemas.microsoft.com/office/drawing/2014/main" id="{E0322F14-9865-4E2F-9FB2-F56FCADD14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5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7" name="Text Box 91">
              <a:extLst>
                <a:ext uri="{FF2B5EF4-FFF2-40B4-BE49-F238E27FC236}">
                  <a16:creationId xmlns:a16="http://schemas.microsoft.com/office/drawing/2014/main" id="{2A43D5D7-8A5E-42F5-AE63-29B54675F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" y="946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6600CC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服務流程</a:t>
              </a:r>
            </a:p>
          </p:txBody>
        </p:sp>
      </p:grpSp>
      <p:sp>
        <p:nvSpPr>
          <p:cNvPr id="202" name="Text Box 92">
            <a:extLst>
              <a:ext uri="{FF2B5EF4-FFF2-40B4-BE49-F238E27FC236}">
                <a16:creationId xmlns:a16="http://schemas.microsoft.com/office/drawing/2014/main" id="{9ED99EEC-DEC3-4B6F-94BE-F6BD3BD91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333" y="3281515"/>
            <a:ext cx="492443" cy="11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工作重點</a:t>
            </a:r>
          </a:p>
        </p:txBody>
      </p:sp>
      <p:sp>
        <p:nvSpPr>
          <p:cNvPr id="203" name="Text Box 93">
            <a:extLst>
              <a:ext uri="{FF2B5EF4-FFF2-40B4-BE49-F238E27FC236}">
                <a16:creationId xmlns:a16="http://schemas.microsoft.com/office/drawing/2014/main" id="{F0AA98A9-EA58-4687-A121-1C752BD9A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333" y="5442102"/>
            <a:ext cx="492443" cy="11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負責單位</a:t>
            </a:r>
          </a:p>
        </p:txBody>
      </p:sp>
      <p:grpSp>
        <p:nvGrpSpPr>
          <p:cNvPr id="204" name="Group 94">
            <a:extLst>
              <a:ext uri="{FF2B5EF4-FFF2-40B4-BE49-F238E27FC236}">
                <a16:creationId xmlns:a16="http://schemas.microsoft.com/office/drawing/2014/main" id="{04AB2B61-CDEE-4E80-8748-F81B9EC76DD6}"/>
              </a:ext>
            </a:extLst>
          </p:cNvPr>
          <p:cNvGrpSpPr>
            <a:grpSpLocks/>
          </p:cNvGrpSpPr>
          <p:nvPr/>
        </p:nvGrpSpPr>
        <p:grpSpPr bwMode="auto">
          <a:xfrm>
            <a:off x="1720711" y="144615"/>
            <a:ext cx="7620000" cy="1360487"/>
            <a:chOff x="151" y="107"/>
            <a:chExt cx="4800" cy="857"/>
          </a:xfrm>
        </p:grpSpPr>
        <p:sp>
          <p:nvSpPr>
            <p:cNvPr id="205" name="Line 95">
              <a:extLst>
                <a:ext uri="{FF2B5EF4-FFF2-40B4-BE49-F238E27FC236}">
                  <a16:creationId xmlns:a16="http://schemas.microsoft.com/office/drawing/2014/main" id="{F1612042-99D1-44C9-8927-7A202EB15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9" y="465"/>
              <a:ext cx="0" cy="27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06" name="Text Box 96">
              <a:extLst>
                <a:ext uri="{FF2B5EF4-FFF2-40B4-BE49-F238E27FC236}">
                  <a16:creationId xmlns:a16="http://schemas.microsoft.com/office/drawing/2014/main" id="{1945EA36-5AC4-4E92-AB8A-9FE1D09AB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" y="282"/>
              <a:ext cx="726" cy="18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各國中</a:t>
              </a:r>
            </a:p>
          </p:txBody>
        </p:sp>
        <p:sp>
          <p:nvSpPr>
            <p:cNvPr id="207" name="Text Box 97">
              <a:extLst>
                <a:ext uri="{FF2B5EF4-FFF2-40B4-BE49-F238E27FC236}">
                  <a16:creationId xmlns:a16="http://schemas.microsoft.com/office/drawing/2014/main" id="{0F89A188-2EE3-42A4-A454-6B4940AEB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" y="708"/>
              <a:ext cx="544" cy="1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遊覽車</a:t>
              </a:r>
            </a:p>
          </p:txBody>
        </p:sp>
        <p:sp>
          <p:nvSpPr>
            <p:cNvPr id="208" name="Text Box 98">
              <a:extLst>
                <a:ext uri="{FF2B5EF4-FFF2-40B4-BE49-F238E27FC236}">
                  <a16:creationId xmlns:a16="http://schemas.microsoft.com/office/drawing/2014/main" id="{302DD0C7-7407-4CCA-90F3-E91044BE9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" y="555"/>
              <a:ext cx="473" cy="31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動態展區</a:t>
              </a:r>
            </a:p>
          </p:txBody>
        </p:sp>
        <p:sp>
          <p:nvSpPr>
            <p:cNvPr id="209" name="Line 99">
              <a:extLst>
                <a:ext uri="{FF2B5EF4-FFF2-40B4-BE49-F238E27FC236}">
                  <a16:creationId xmlns:a16="http://schemas.microsoft.com/office/drawing/2014/main" id="{7F1E1411-CB03-4656-B359-F214173812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8" y="555"/>
              <a:ext cx="0" cy="22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10" name="Text Box 100">
              <a:extLst>
                <a:ext uri="{FF2B5EF4-FFF2-40B4-BE49-F238E27FC236}">
                  <a16:creationId xmlns:a16="http://schemas.microsoft.com/office/drawing/2014/main" id="{55D8907A-A4BC-4262-9E96-D6D72A16B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6" y="708"/>
              <a:ext cx="545" cy="1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遊覽車</a:t>
              </a:r>
            </a:p>
          </p:txBody>
        </p:sp>
        <p:sp>
          <p:nvSpPr>
            <p:cNvPr id="211" name="Text Box 101">
              <a:extLst>
                <a:ext uri="{FF2B5EF4-FFF2-40B4-BE49-F238E27FC236}">
                  <a16:creationId xmlns:a16="http://schemas.microsoft.com/office/drawing/2014/main" id="{324B0731-91D5-4393-81AD-1529F32B4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3" y="111"/>
              <a:ext cx="740" cy="42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高職動靜態攤位</a:t>
              </a:r>
            </a:p>
          </p:txBody>
        </p:sp>
        <p:sp>
          <p:nvSpPr>
            <p:cNvPr id="212" name="Text Box 102">
              <a:extLst>
                <a:ext uri="{FF2B5EF4-FFF2-40B4-BE49-F238E27FC236}">
                  <a16:creationId xmlns:a16="http://schemas.microsoft.com/office/drawing/2014/main" id="{E5491D59-5D9A-4B03-AC6E-3481B2AC6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692"/>
              <a:ext cx="408" cy="18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展場</a:t>
              </a:r>
            </a:p>
          </p:txBody>
        </p:sp>
        <p:sp>
          <p:nvSpPr>
            <p:cNvPr id="214" name="Line 104">
              <a:extLst>
                <a:ext uri="{FF2B5EF4-FFF2-40B4-BE49-F238E27FC236}">
                  <a16:creationId xmlns:a16="http://schemas.microsoft.com/office/drawing/2014/main" id="{DE748DE9-4541-4682-BDEF-73184B8AA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312"/>
              <a:ext cx="0" cy="13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15" name="Line 105">
              <a:extLst>
                <a:ext uri="{FF2B5EF4-FFF2-40B4-BE49-F238E27FC236}">
                  <a16:creationId xmlns:a16="http://schemas.microsoft.com/office/drawing/2014/main" id="{B32E2DA2-B591-43DD-A7F8-24F3A2E806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585"/>
              <a:ext cx="0" cy="13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16" name="Text Box 106">
              <a:extLst>
                <a:ext uri="{FF2B5EF4-FFF2-40B4-BE49-F238E27FC236}">
                  <a16:creationId xmlns:a16="http://schemas.microsoft.com/office/drawing/2014/main" id="{E9BF6140-B603-42A2-91EE-2EAE2F37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" y="692"/>
              <a:ext cx="589" cy="18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報到處</a:t>
              </a:r>
            </a:p>
          </p:txBody>
        </p:sp>
        <p:sp>
          <p:nvSpPr>
            <p:cNvPr id="217" name="Text Box 107">
              <a:extLst>
                <a:ext uri="{FF2B5EF4-FFF2-40B4-BE49-F238E27FC236}">
                  <a16:creationId xmlns:a16="http://schemas.microsoft.com/office/drawing/2014/main" id="{27758D19-F49C-4922-81B3-6690498B3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" y="130"/>
              <a:ext cx="748" cy="21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分區引導</a:t>
              </a:r>
            </a:p>
          </p:txBody>
        </p:sp>
        <p:sp>
          <p:nvSpPr>
            <p:cNvPr id="218" name="Text Box 108">
              <a:extLst>
                <a:ext uri="{FF2B5EF4-FFF2-40B4-BE49-F238E27FC236}">
                  <a16:creationId xmlns:a16="http://schemas.microsoft.com/office/drawing/2014/main" id="{D63671E4-1B5A-4360-A2CE-BDEF49787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426"/>
              <a:ext cx="725" cy="15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參觀說明</a:t>
              </a:r>
            </a:p>
          </p:txBody>
        </p:sp>
        <p:sp>
          <p:nvSpPr>
            <p:cNvPr id="219" name="Text Box 109">
              <a:extLst>
                <a:ext uri="{FF2B5EF4-FFF2-40B4-BE49-F238E27FC236}">
                  <a16:creationId xmlns:a16="http://schemas.microsoft.com/office/drawing/2014/main" id="{19FE5862-0752-43B3-A81E-4F2057500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" y="717"/>
              <a:ext cx="545" cy="24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闖關卡</a:t>
              </a:r>
            </a:p>
          </p:txBody>
        </p:sp>
        <p:sp>
          <p:nvSpPr>
            <p:cNvPr id="220" name="Text Box 110">
              <a:extLst>
                <a:ext uri="{FF2B5EF4-FFF2-40B4-BE49-F238E27FC236}">
                  <a16:creationId xmlns:a16="http://schemas.microsoft.com/office/drawing/2014/main" id="{0ED0D6DD-9582-4C6B-85BA-5D7FB79DA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5" y="230"/>
              <a:ext cx="716" cy="25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驗收教師</a:t>
              </a:r>
            </a:p>
          </p:txBody>
        </p:sp>
        <p:sp>
          <p:nvSpPr>
            <p:cNvPr id="221" name="Line 111">
              <a:extLst>
                <a:ext uri="{FF2B5EF4-FFF2-40B4-BE49-F238E27FC236}">
                  <a16:creationId xmlns:a16="http://schemas.microsoft.com/office/drawing/2014/main" id="{764DA560-2E90-4A24-BA37-B78DAF368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7" y="493"/>
              <a:ext cx="0" cy="20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22" name="Text Box 112">
              <a:extLst>
                <a:ext uri="{FF2B5EF4-FFF2-40B4-BE49-F238E27FC236}">
                  <a16:creationId xmlns:a16="http://schemas.microsoft.com/office/drawing/2014/main" id="{E64F68D9-15B2-4EE3-8C80-BA7B4D39B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" y="147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6600CC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實體環境</a:t>
              </a:r>
            </a:p>
          </p:txBody>
        </p:sp>
        <p:sp>
          <p:nvSpPr>
            <p:cNvPr id="223" name="Line 113">
              <a:extLst>
                <a:ext uri="{FF2B5EF4-FFF2-40B4-BE49-F238E27FC236}">
                  <a16:creationId xmlns:a16="http://schemas.microsoft.com/office/drawing/2014/main" id="{160AB49F-094E-4411-80E1-111E8486A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828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24" name="Line 114">
              <a:extLst>
                <a:ext uri="{FF2B5EF4-FFF2-40B4-BE49-F238E27FC236}">
                  <a16:creationId xmlns:a16="http://schemas.microsoft.com/office/drawing/2014/main" id="{62C64C75-35A4-474E-B877-721B08276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873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grpSp>
          <p:nvGrpSpPr>
            <p:cNvPr id="225" name="Group 115">
              <a:extLst>
                <a:ext uri="{FF2B5EF4-FFF2-40B4-BE49-F238E27FC236}">
                  <a16:creationId xmlns:a16="http://schemas.microsoft.com/office/drawing/2014/main" id="{D1B50D31-F733-4871-96B1-6F2EBD8537A2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94" y="107"/>
              <a:ext cx="46" cy="46"/>
              <a:chOff x="294" y="119"/>
              <a:chExt cx="46" cy="45"/>
            </a:xfrm>
          </p:grpSpPr>
          <p:sp>
            <p:nvSpPr>
              <p:cNvPr id="229" name="Line 116">
                <a:extLst>
                  <a:ext uri="{FF2B5EF4-FFF2-40B4-BE49-F238E27FC236}">
                    <a16:creationId xmlns:a16="http://schemas.microsoft.com/office/drawing/2014/main" id="{1794DB1D-F6CA-443D-9F6D-9095830E6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19"/>
                <a:ext cx="0" cy="45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30" name="Line 117">
                <a:extLst>
                  <a:ext uri="{FF2B5EF4-FFF2-40B4-BE49-F238E27FC236}">
                    <a16:creationId xmlns:a16="http://schemas.microsoft.com/office/drawing/2014/main" id="{FA2F11A2-54B7-4C52-9D96-899AC0DF8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64"/>
                <a:ext cx="46" cy="0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</p:grpSp>
        <p:grpSp>
          <p:nvGrpSpPr>
            <p:cNvPr id="226" name="Group 118">
              <a:extLst>
                <a:ext uri="{FF2B5EF4-FFF2-40B4-BE49-F238E27FC236}">
                  <a16:creationId xmlns:a16="http://schemas.microsoft.com/office/drawing/2014/main" id="{AF11ABA7-1028-4301-9905-56B5B559A813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94" y="918"/>
              <a:ext cx="46" cy="46"/>
              <a:chOff x="294" y="119"/>
              <a:chExt cx="46" cy="45"/>
            </a:xfrm>
          </p:grpSpPr>
          <p:sp>
            <p:nvSpPr>
              <p:cNvPr id="227" name="Line 119">
                <a:extLst>
                  <a:ext uri="{FF2B5EF4-FFF2-40B4-BE49-F238E27FC236}">
                    <a16:creationId xmlns:a16="http://schemas.microsoft.com/office/drawing/2014/main" id="{4FB0B09D-0616-40C7-971D-FE45CC26D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19"/>
                <a:ext cx="0" cy="45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28" name="Line 120">
                <a:extLst>
                  <a:ext uri="{FF2B5EF4-FFF2-40B4-BE49-F238E27FC236}">
                    <a16:creationId xmlns:a16="http://schemas.microsoft.com/office/drawing/2014/main" id="{29460178-4F6B-4493-ACD3-7F1FB804C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64"/>
                <a:ext cx="46" cy="0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</p:grpSp>
      </p:grpSp>
      <p:grpSp>
        <p:nvGrpSpPr>
          <p:cNvPr id="231" name="Group 121">
            <a:extLst>
              <a:ext uri="{FF2B5EF4-FFF2-40B4-BE49-F238E27FC236}">
                <a16:creationId xmlns:a16="http://schemas.microsoft.com/office/drawing/2014/main" id="{B585729A-4F11-48EE-8843-9111FB7EF8FE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2679852"/>
            <a:ext cx="71438" cy="79375"/>
            <a:chOff x="294" y="119"/>
            <a:chExt cx="46" cy="45"/>
          </a:xfrm>
        </p:grpSpPr>
        <p:sp>
          <p:nvSpPr>
            <p:cNvPr id="232" name="Line 122">
              <a:extLst>
                <a:ext uri="{FF2B5EF4-FFF2-40B4-BE49-F238E27FC236}">
                  <a16:creationId xmlns:a16="http://schemas.microsoft.com/office/drawing/2014/main" id="{1C3C175F-2860-4B1D-9B28-5765C16A5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3" name="Line 123">
              <a:extLst>
                <a:ext uri="{FF2B5EF4-FFF2-40B4-BE49-F238E27FC236}">
                  <a16:creationId xmlns:a16="http://schemas.microsoft.com/office/drawing/2014/main" id="{B7DD2C59-1615-4B6A-B6F4-28FA3A17A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34" name="Group 124">
            <a:extLst>
              <a:ext uri="{FF2B5EF4-FFF2-40B4-BE49-F238E27FC236}">
                <a16:creationId xmlns:a16="http://schemas.microsoft.com/office/drawing/2014/main" id="{BDF87D84-6EED-4D09-A3B1-E0593B0E28B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47723" y="2589365"/>
            <a:ext cx="73025" cy="719137"/>
            <a:chOff x="294" y="119"/>
            <a:chExt cx="46" cy="45"/>
          </a:xfrm>
        </p:grpSpPr>
        <p:sp>
          <p:nvSpPr>
            <p:cNvPr id="235" name="Line 125">
              <a:extLst>
                <a:ext uri="{FF2B5EF4-FFF2-40B4-BE49-F238E27FC236}">
                  <a16:creationId xmlns:a16="http://schemas.microsoft.com/office/drawing/2014/main" id="{2F5B059C-151A-4F53-BF81-E90BBA760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6" name="Line 126">
              <a:extLst>
                <a:ext uri="{FF2B5EF4-FFF2-40B4-BE49-F238E27FC236}">
                  <a16:creationId xmlns:a16="http://schemas.microsoft.com/office/drawing/2014/main" id="{70741C63-04FA-43E3-8821-F12385690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37" name="Group 127">
            <a:extLst>
              <a:ext uri="{FF2B5EF4-FFF2-40B4-BE49-F238E27FC236}">
                <a16:creationId xmlns:a16="http://schemas.microsoft.com/office/drawing/2014/main" id="{6E02497F-2C56-4145-A332-CB70891B18EA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4389590"/>
            <a:ext cx="73025" cy="863600"/>
            <a:chOff x="294" y="119"/>
            <a:chExt cx="46" cy="45"/>
          </a:xfrm>
        </p:grpSpPr>
        <p:sp>
          <p:nvSpPr>
            <p:cNvPr id="238" name="Line 128">
              <a:extLst>
                <a:ext uri="{FF2B5EF4-FFF2-40B4-BE49-F238E27FC236}">
                  <a16:creationId xmlns:a16="http://schemas.microsoft.com/office/drawing/2014/main" id="{5C30E3B2-EF32-46A6-AB47-D26221C74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9" name="Line 129">
              <a:extLst>
                <a:ext uri="{FF2B5EF4-FFF2-40B4-BE49-F238E27FC236}">
                  <a16:creationId xmlns:a16="http://schemas.microsoft.com/office/drawing/2014/main" id="{B8335D39-E076-4729-930D-61C53DD92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40" name="Group 130">
            <a:extLst>
              <a:ext uri="{FF2B5EF4-FFF2-40B4-BE49-F238E27FC236}">
                <a16:creationId xmlns:a16="http://schemas.microsoft.com/office/drawing/2014/main" id="{DC48EF99-9C17-4FBC-94FE-C5B089ED09C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47723" y="5396065"/>
            <a:ext cx="73025" cy="73025"/>
            <a:chOff x="294" y="119"/>
            <a:chExt cx="46" cy="45"/>
          </a:xfrm>
        </p:grpSpPr>
        <p:sp>
          <p:nvSpPr>
            <p:cNvPr id="241" name="Line 131">
              <a:extLst>
                <a:ext uri="{FF2B5EF4-FFF2-40B4-BE49-F238E27FC236}">
                  <a16:creationId xmlns:a16="http://schemas.microsoft.com/office/drawing/2014/main" id="{94790CEF-7C1B-4A44-AD93-207B155EA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42" name="Line 132">
              <a:extLst>
                <a:ext uri="{FF2B5EF4-FFF2-40B4-BE49-F238E27FC236}">
                  <a16:creationId xmlns:a16="http://schemas.microsoft.com/office/drawing/2014/main" id="{ED9C1DE2-F452-4B15-B29E-67BB98C67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43" name="Group 133">
            <a:extLst>
              <a:ext uri="{FF2B5EF4-FFF2-40B4-BE49-F238E27FC236}">
                <a16:creationId xmlns:a16="http://schemas.microsoft.com/office/drawing/2014/main" id="{3DD42401-9201-4998-ACAD-C12300F037CC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6513665"/>
            <a:ext cx="73025" cy="79375"/>
            <a:chOff x="294" y="119"/>
            <a:chExt cx="46" cy="45"/>
          </a:xfrm>
        </p:grpSpPr>
        <p:sp>
          <p:nvSpPr>
            <p:cNvPr id="244" name="Line 134">
              <a:extLst>
                <a:ext uri="{FF2B5EF4-FFF2-40B4-BE49-F238E27FC236}">
                  <a16:creationId xmlns:a16="http://schemas.microsoft.com/office/drawing/2014/main" id="{E92AA62E-EAE9-4121-9DF0-157C18C32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45" name="Line 135">
              <a:extLst>
                <a:ext uri="{FF2B5EF4-FFF2-40B4-BE49-F238E27FC236}">
                  <a16:creationId xmlns:a16="http://schemas.microsoft.com/office/drawing/2014/main" id="{0B5D41DD-F952-4793-9A0F-0CBCBDD8D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sp>
        <p:nvSpPr>
          <p:cNvPr id="246" name="Rectangle 13">
            <a:extLst>
              <a:ext uri="{FF2B5EF4-FFF2-40B4-BE49-F238E27FC236}">
                <a16:creationId xmlns:a16="http://schemas.microsoft.com/office/drawing/2014/main" id="{93AC2C7E-7420-4B39-898D-AE84431DE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17" y="355401"/>
            <a:ext cx="736265" cy="573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技藝教育博覽會</a:t>
            </a: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微軟正黑體"/>
              <a:cs typeface="微軟正黑體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服務藍圖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7691DFF-2062-4964-91DB-2831149FAF2A}"/>
              </a:ext>
            </a:extLst>
          </p:cNvPr>
          <p:cNvGrpSpPr/>
          <p:nvPr/>
        </p:nvGrpSpPr>
        <p:grpSpPr>
          <a:xfrm>
            <a:off x="9389968" y="523318"/>
            <a:ext cx="1152525" cy="938212"/>
            <a:chOff x="9324653" y="523318"/>
            <a:chExt cx="1152525" cy="938212"/>
          </a:xfrm>
        </p:grpSpPr>
        <p:sp>
          <p:nvSpPr>
            <p:cNvPr id="247" name="Line 95">
              <a:extLst>
                <a:ext uri="{FF2B5EF4-FFF2-40B4-BE49-F238E27FC236}">
                  <a16:creationId xmlns:a16="http://schemas.microsoft.com/office/drawing/2014/main" id="{0DB3BBDB-4C27-431A-82F7-73121BB419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00915" y="813831"/>
              <a:ext cx="0" cy="4318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EBAD889E-B80A-4A67-8B04-896FF1F9015C}"/>
                </a:ext>
              </a:extLst>
            </p:cNvPr>
            <p:cNvGrpSpPr/>
            <p:nvPr/>
          </p:nvGrpSpPr>
          <p:grpSpPr>
            <a:xfrm>
              <a:off x="9324653" y="523318"/>
              <a:ext cx="1152525" cy="938212"/>
              <a:chOff x="9324653" y="523318"/>
              <a:chExt cx="1152525" cy="938212"/>
            </a:xfrm>
          </p:grpSpPr>
          <p:sp>
            <p:nvSpPr>
              <p:cNvPr id="248" name="Text Box 96">
                <a:extLst>
                  <a:ext uri="{FF2B5EF4-FFF2-40B4-BE49-F238E27FC236}">
                    <a16:creationId xmlns:a16="http://schemas.microsoft.com/office/drawing/2014/main" id="{CBBAB2AD-CD3A-4FFE-8B03-7C9D64D7B5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24653" y="523318"/>
                <a:ext cx="1152525" cy="2889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 anchorCtr="1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微軟正黑體"/>
                  </a:rPr>
                  <a:t>各國中</a:t>
                </a:r>
              </a:p>
            </p:txBody>
          </p:sp>
          <p:sp>
            <p:nvSpPr>
              <p:cNvPr id="249" name="Text Box 97">
                <a:extLst>
                  <a:ext uri="{FF2B5EF4-FFF2-40B4-BE49-F238E27FC236}">
                    <a16:creationId xmlns:a16="http://schemas.microsoft.com/office/drawing/2014/main" id="{03B7E68C-5BCE-47F8-8344-D66759F75A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70703" y="1199593"/>
                <a:ext cx="863600" cy="2619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 anchorCtr="1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遊覽車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01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70" grpId="0" animBg="1"/>
      <p:bldP spid="171" grpId="0"/>
      <p:bldP spid="172" grpId="0"/>
      <p:bldP spid="202" grpId="0"/>
      <p:bldP spid="2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4">
            <a:extLst>
              <a:ext uri="{FF2B5EF4-FFF2-40B4-BE49-F238E27FC236}">
                <a16:creationId xmlns:a16="http://schemas.microsoft.com/office/drawing/2014/main" id="{8799BCDB-99C8-46E3-9E94-BC40FB0FF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186" y="4146"/>
            <a:ext cx="9144571" cy="679730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微軟正黑體"/>
            </a:endParaRPr>
          </a:p>
        </p:txBody>
      </p:sp>
      <p:grpSp>
        <p:nvGrpSpPr>
          <p:cNvPr id="125" name="Group 15">
            <a:extLst>
              <a:ext uri="{FF2B5EF4-FFF2-40B4-BE49-F238E27FC236}">
                <a16:creationId xmlns:a16="http://schemas.microsoft.com/office/drawing/2014/main" id="{055E830C-5896-4D24-A575-8B9D3BA507BD}"/>
              </a:ext>
            </a:extLst>
          </p:cNvPr>
          <p:cNvGrpSpPr>
            <a:grpSpLocks/>
          </p:cNvGrpSpPr>
          <p:nvPr/>
        </p:nvGrpSpPr>
        <p:grpSpPr bwMode="auto">
          <a:xfrm>
            <a:off x="5875200" y="2157565"/>
            <a:ext cx="969963" cy="3937000"/>
            <a:chOff x="2768" y="1480"/>
            <a:chExt cx="611" cy="2480"/>
          </a:xfrm>
        </p:grpSpPr>
        <p:sp>
          <p:nvSpPr>
            <p:cNvPr id="126" name="Text Box 16">
              <a:extLst>
                <a:ext uri="{FF2B5EF4-FFF2-40B4-BE49-F238E27FC236}">
                  <a16:creationId xmlns:a16="http://schemas.microsoft.com/office/drawing/2014/main" id="{11EED32B-44DB-4CBE-B7EC-9622C38DC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" y="1809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引導人力分配</a:t>
              </a:r>
            </a:p>
          </p:txBody>
        </p:sp>
        <p:sp>
          <p:nvSpPr>
            <p:cNvPr id="127" name="Text Box 17">
              <a:extLst>
                <a:ext uri="{FF2B5EF4-FFF2-40B4-BE49-F238E27FC236}">
                  <a16:creationId xmlns:a16="http://schemas.microsoft.com/office/drawing/2014/main" id="{FDCA2217-154D-4965-8D00-2DEDB3E3E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783"/>
              <a:ext cx="310" cy="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學區、非學區名冊</a:t>
              </a:r>
            </a:p>
          </p:txBody>
        </p:sp>
        <p:sp>
          <p:nvSpPr>
            <p:cNvPr id="128" name="Text Box 18">
              <a:extLst>
                <a:ext uri="{FF2B5EF4-FFF2-40B4-BE49-F238E27FC236}">
                  <a16:creationId xmlns:a16="http://schemas.microsoft.com/office/drawing/2014/main" id="{F91FDCC5-330E-4FBE-8A9A-00DED67D8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8" y="3708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教務處</a:t>
              </a:r>
            </a:p>
          </p:txBody>
        </p:sp>
        <p:sp>
          <p:nvSpPr>
            <p:cNvPr id="129" name="Rectangle 19">
              <a:extLst>
                <a:ext uri="{FF2B5EF4-FFF2-40B4-BE49-F238E27FC236}">
                  <a16:creationId xmlns:a16="http://schemas.microsoft.com/office/drawing/2014/main" id="{4420117A-6F42-40F4-A24E-71FC6448D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1752"/>
              <a:ext cx="544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30" name="AutoShape 20">
              <a:extLst>
                <a:ext uri="{FF2B5EF4-FFF2-40B4-BE49-F238E27FC236}">
                  <a16:creationId xmlns:a16="http://schemas.microsoft.com/office/drawing/2014/main" id="{8A5EF386-AA30-45E1-AFDE-8F83D9A19A28}"/>
                </a:ext>
              </a:extLst>
            </p:cNvPr>
            <p:cNvCxnSpPr>
              <a:cxnSpLocks noChangeShapeType="1"/>
              <a:stCxn id="129" idx="0"/>
            </p:cNvCxnSpPr>
            <p:nvPr/>
          </p:nvCxnSpPr>
          <p:spPr bwMode="auto">
            <a:xfrm flipV="1">
              <a:off x="3107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1" name="Group 21">
            <a:extLst>
              <a:ext uri="{FF2B5EF4-FFF2-40B4-BE49-F238E27FC236}">
                <a16:creationId xmlns:a16="http://schemas.microsoft.com/office/drawing/2014/main" id="{04EE254B-032E-430C-A6FE-AFE62C3DB779}"/>
              </a:ext>
            </a:extLst>
          </p:cNvPr>
          <p:cNvGrpSpPr>
            <a:grpSpLocks/>
          </p:cNvGrpSpPr>
          <p:nvPr/>
        </p:nvGrpSpPr>
        <p:grpSpPr bwMode="auto">
          <a:xfrm>
            <a:off x="9316901" y="2157565"/>
            <a:ext cx="1211263" cy="3948112"/>
            <a:chOff x="4936" y="1480"/>
            <a:chExt cx="763" cy="2487"/>
          </a:xfrm>
        </p:grpSpPr>
        <p:sp>
          <p:nvSpPr>
            <p:cNvPr id="132" name="Text Box 22">
              <a:extLst>
                <a:ext uri="{FF2B5EF4-FFF2-40B4-BE49-F238E27FC236}">
                  <a16:creationId xmlns:a16="http://schemas.microsoft.com/office/drawing/2014/main" id="{284C7DB3-5ACC-4EEB-9DF6-5257081AA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1813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確認家長</a:t>
              </a:r>
            </a:p>
          </p:txBody>
        </p:sp>
        <p:sp>
          <p:nvSpPr>
            <p:cNvPr id="133" name="Text Box 23">
              <a:extLst>
                <a:ext uri="{FF2B5EF4-FFF2-40B4-BE49-F238E27FC236}">
                  <a16:creationId xmlns:a16="http://schemas.microsoft.com/office/drawing/2014/main" id="{C5C1F141-E13C-41F0-8A97-947974DA6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1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確保安親班門口安全</a:t>
              </a:r>
            </a:p>
          </p:txBody>
        </p:sp>
        <p:sp>
          <p:nvSpPr>
            <p:cNvPr id="134" name="Text Box 24">
              <a:extLst>
                <a:ext uri="{FF2B5EF4-FFF2-40B4-BE49-F238E27FC236}">
                  <a16:creationId xmlns:a16="http://schemas.microsoft.com/office/drawing/2014/main" id="{53EC001E-2DB9-4021-8DB6-2E1C9A1A6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6" y="3521"/>
              <a:ext cx="76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學務處</a:t>
              </a:r>
              <a:b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</a:b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家長志工</a:t>
              </a:r>
            </a:p>
          </p:txBody>
        </p:sp>
        <p:sp>
          <p:nvSpPr>
            <p:cNvPr id="135" name="Rectangle 25">
              <a:extLst>
                <a:ext uri="{FF2B5EF4-FFF2-40B4-BE49-F238E27FC236}">
                  <a16:creationId xmlns:a16="http://schemas.microsoft.com/office/drawing/2014/main" id="{C7FB3CC6-FDF3-418D-BA0D-FD2B70C20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" y="1752"/>
              <a:ext cx="499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36" name="AutoShape 26">
              <a:extLst>
                <a:ext uri="{FF2B5EF4-FFF2-40B4-BE49-F238E27FC236}">
                  <a16:creationId xmlns:a16="http://schemas.microsoft.com/office/drawing/2014/main" id="{3C71F54E-6A8E-4AEF-9D56-8F2FB56C4262}"/>
                </a:ext>
              </a:extLst>
            </p:cNvPr>
            <p:cNvCxnSpPr>
              <a:cxnSpLocks noChangeShapeType="1"/>
              <a:stCxn id="135" idx="0"/>
            </p:cNvCxnSpPr>
            <p:nvPr/>
          </p:nvCxnSpPr>
          <p:spPr bwMode="auto">
            <a:xfrm flipV="1">
              <a:off x="5262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7" name="Group 27">
            <a:extLst>
              <a:ext uri="{FF2B5EF4-FFF2-40B4-BE49-F238E27FC236}">
                <a16:creationId xmlns:a16="http://schemas.microsoft.com/office/drawing/2014/main" id="{444F5BA2-EEEF-4C4A-82FA-13228C49DAE9}"/>
              </a:ext>
            </a:extLst>
          </p:cNvPr>
          <p:cNvGrpSpPr>
            <a:grpSpLocks/>
          </p:cNvGrpSpPr>
          <p:nvPr/>
        </p:nvGrpSpPr>
        <p:grpSpPr bwMode="auto">
          <a:xfrm>
            <a:off x="8259623" y="2157565"/>
            <a:ext cx="962025" cy="4164012"/>
            <a:chOff x="4270" y="1480"/>
            <a:chExt cx="606" cy="2623"/>
          </a:xfrm>
        </p:grpSpPr>
        <p:sp>
          <p:nvSpPr>
            <p:cNvPr id="138" name="Text Box 28">
              <a:extLst>
                <a:ext uri="{FF2B5EF4-FFF2-40B4-BE49-F238E27FC236}">
                  <a16:creationId xmlns:a16="http://schemas.microsoft.com/office/drawing/2014/main" id="{C8317E2C-B8D1-44CC-A5A2-572DF7C48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" y="1813"/>
              <a:ext cx="291" cy="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備妥營隊介紹及報名資料</a:t>
              </a:r>
            </a:p>
          </p:txBody>
        </p:sp>
        <p:sp>
          <p:nvSpPr>
            <p:cNvPr id="139" name="Text Box 29">
              <a:extLst>
                <a:ext uri="{FF2B5EF4-FFF2-40B4-BE49-F238E27FC236}">
                  <a16:creationId xmlns:a16="http://schemas.microsoft.com/office/drawing/2014/main" id="{856DC1BF-E91C-4C8B-87D3-04397C290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0" y="1813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說明學校各特色社團</a:t>
              </a:r>
            </a:p>
          </p:txBody>
        </p:sp>
        <p:sp>
          <p:nvSpPr>
            <p:cNvPr id="140" name="Text Box 30">
              <a:extLst>
                <a:ext uri="{FF2B5EF4-FFF2-40B4-BE49-F238E27FC236}">
                  <a16:creationId xmlns:a16="http://schemas.microsoft.com/office/drawing/2014/main" id="{ABE01A00-C197-4062-B3D1-0871F0A91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0" y="3657"/>
              <a:ext cx="60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學務處</a:t>
              </a:r>
              <a:b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</a:b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教務處</a:t>
              </a:r>
            </a:p>
          </p:txBody>
        </p:sp>
        <p:sp>
          <p:nvSpPr>
            <p:cNvPr id="141" name="Rectangle 31">
              <a:extLst>
                <a:ext uri="{FF2B5EF4-FFF2-40B4-BE49-F238E27FC236}">
                  <a16:creationId xmlns:a16="http://schemas.microsoft.com/office/drawing/2014/main" id="{643D3832-3F1F-45FF-94C8-80BCB2E0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1752"/>
              <a:ext cx="590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42" name="AutoShape 32">
              <a:extLst>
                <a:ext uri="{FF2B5EF4-FFF2-40B4-BE49-F238E27FC236}">
                  <a16:creationId xmlns:a16="http://schemas.microsoft.com/office/drawing/2014/main" id="{E53BC5FD-ADDD-4845-A65D-97A708963F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58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3" name="Group 33">
            <a:extLst>
              <a:ext uri="{FF2B5EF4-FFF2-40B4-BE49-F238E27FC236}">
                <a16:creationId xmlns:a16="http://schemas.microsoft.com/office/drawing/2014/main" id="{899FA046-2B2A-4A7A-9465-887C316314A3}"/>
              </a:ext>
            </a:extLst>
          </p:cNvPr>
          <p:cNvGrpSpPr>
            <a:grpSpLocks/>
          </p:cNvGrpSpPr>
          <p:nvPr/>
        </p:nvGrpSpPr>
        <p:grpSpPr bwMode="auto">
          <a:xfrm>
            <a:off x="7051539" y="2157565"/>
            <a:ext cx="954088" cy="3890963"/>
            <a:chOff x="3509" y="1480"/>
            <a:chExt cx="601" cy="2451"/>
          </a:xfrm>
        </p:grpSpPr>
        <p:sp>
          <p:nvSpPr>
            <p:cNvPr id="144" name="Text Box 34">
              <a:extLst>
                <a:ext uri="{FF2B5EF4-FFF2-40B4-BE49-F238E27FC236}">
                  <a16:creationId xmlns:a16="http://schemas.microsoft.com/office/drawing/2014/main" id="{D88B53FC-5E3B-4E1C-B6FD-2BA2036B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7" y="1799"/>
              <a:ext cx="291" cy="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備妥入學後繳交資料說明</a:t>
              </a:r>
            </a:p>
          </p:txBody>
        </p:sp>
        <p:sp>
          <p:nvSpPr>
            <p:cNvPr id="145" name="Text Box 35">
              <a:extLst>
                <a:ext uri="{FF2B5EF4-FFF2-40B4-BE49-F238E27FC236}">
                  <a16:creationId xmlns:a16="http://schemas.microsoft.com/office/drawing/2014/main" id="{5F77B850-5D78-4E5F-9E52-D19A2490C1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4" y="1784"/>
              <a:ext cx="310" cy="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家長問題回應及解決</a:t>
              </a:r>
            </a:p>
          </p:txBody>
        </p:sp>
        <p:sp>
          <p:nvSpPr>
            <p:cNvPr id="146" name="Text Box 36">
              <a:extLst>
                <a:ext uri="{FF2B5EF4-FFF2-40B4-BE49-F238E27FC236}">
                  <a16:creationId xmlns:a16="http://schemas.microsoft.com/office/drawing/2014/main" id="{9E55A372-8CDB-4E35-B01C-5BA120A99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" y="3679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教務處</a:t>
              </a:r>
            </a:p>
          </p:txBody>
        </p:sp>
        <p:sp>
          <p:nvSpPr>
            <p:cNvPr id="147" name="Rectangle 37">
              <a:extLst>
                <a:ext uri="{FF2B5EF4-FFF2-40B4-BE49-F238E27FC236}">
                  <a16:creationId xmlns:a16="http://schemas.microsoft.com/office/drawing/2014/main" id="{5B10B9C7-58E2-4820-8EAE-E5AF9A8DC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1" y="1752"/>
              <a:ext cx="544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48" name="AutoShape 38">
              <a:extLst>
                <a:ext uri="{FF2B5EF4-FFF2-40B4-BE49-F238E27FC236}">
                  <a16:creationId xmlns:a16="http://schemas.microsoft.com/office/drawing/2014/main" id="{61F87D61-EFFF-4E16-B8C7-11B5A52790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833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9" name="Group 39">
            <a:extLst>
              <a:ext uri="{FF2B5EF4-FFF2-40B4-BE49-F238E27FC236}">
                <a16:creationId xmlns:a16="http://schemas.microsoft.com/office/drawing/2014/main" id="{AA735566-24F6-4D14-B4E2-447B661153B4}"/>
              </a:ext>
            </a:extLst>
          </p:cNvPr>
          <p:cNvGrpSpPr>
            <a:grpSpLocks/>
          </p:cNvGrpSpPr>
          <p:nvPr/>
        </p:nvGrpSpPr>
        <p:grpSpPr bwMode="auto">
          <a:xfrm>
            <a:off x="4681398" y="2157565"/>
            <a:ext cx="1139825" cy="3167063"/>
            <a:chOff x="2016" y="1480"/>
            <a:chExt cx="718" cy="1995"/>
          </a:xfrm>
        </p:grpSpPr>
        <p:sp>
          <p:nvSpPr>
            <p:cNvPr id="150" name="Text Box 40">
              <a:extLst>
                <a:ext uri="{FF2B5EF4-FFF2-40B4-BE49-F238E27FC236}">
                  <a16:creationId xmlns:a16="http://schemas.microsoft.com/office/drawing/2014/main" id="{6C501D86-44D4-45CF-893E-294420072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13"/>
              <a:ext cx="310" cy="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備妥酒精、額溫槍</a:t>
              </a:r>
            </a:p>
          </p:txBody>
        </p:sp>
        <p:sp>
          <p:nvSpPr>
            <p:cNvPr id="151" name="Text Box 41">
              <a:extLst>
                <a:ext uri="{FF2B5EF4-FFF2-40B4-BE49-F238E27FC236}">
                  <a16:creationId xmlns:a16="http://schemas.microsoft.com/office/drawing/2014/main" id="{C32E66E3-6630-408A-943C-FBA49319B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8" y="1813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人力分配</a:t>
              </a:r>
            </a:p>
          </p:txBody>
        </p:sp>
        <p:sp>
          <p:nvSpPr>
            <p:cNvPr id="152" name="Text Box 42">
              <a:extLst>
                <a:ext uri="{FF2B5EF4-FFF2-40B4-BE49-F238E27FC236}">
                  <a16:creationId xmlns:a16="http://schemas.microsoft.com/office/drawing/2014/main" id="{59337484-00E9-45F8-9FFC-30EF459CB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" y="1813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動線規劃</a:t>
              </a:r>
            </a:p>
          </p:txBody>
        </p:sp>
        <p:sp>
          <p:nvSpPr>
            <p:cNvPr id="154" name="Rectangle 44">
              <a:extLst>
                <a:ext uri="{FF2B5EF4-FFF2-40B4-BE49-F238E27FC236}">
                  <a16:creationId xmlns:a16="http://schemas.microsoft.com/office/drawing/2014/main" id="{9789FEAB-F7DB-4E4E-B1F8-460716DEA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752"/>
              <a:ext cx="680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55" name="AutoShape 45">
              <a:extLst>
                <a:ext uri="{FF2B5EF4-FFF2-40B4-BE49-F238E27FC236}">
                  <a16:creationId xmlns:a16="http://schemas.microsoft.com/office/drawing/2014/main" id="{5C8F1D21-D043-4B38-8669-DFF09FE2C2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81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6" name="Group 46">
            <a:extLst>
              <a:ext uri="{FF2B5EF4-FFF2-40B4-BE49-F238E27FC236}">
                <a16:creationId xmlns:a16="http://schemas.microsoft.com/office/drawing/2014/main" id="{0D81CB27-D840-4DB7-8EEC-097CD98C31B8}"/>
              </a:ext>
            </a:extLst>
          </p:cNvPr>
          <p:cNvGrpSpPr>
            <a:grpSpLocks/>
          </p:cNvGrpSpPr>
          <p:nvPr/>
        </p:nvGrpSpPr>
        <p:grpSpPr bwMode="auto">
          <a:xfrm>
            <a:off x="3552686" y="2157565"/>
            <a:ext cx="1225550" cy="4164012"/>
            <a:chOff x="1305" y="1480"/>
            <a:chExt cx="772" cy="2623"/>
          </a:xfrm>
        </p:grpSpPr>
        <p:sp>
          <p:nvSpPr>
            <p:cNvPr id="157" name="Text Box 47">
              <a:extLst>
                <a:ext uri="{FF2B5EF4-FFF2-40B4-BE49-F238E27FC236}">
                  <a16:creationId xmlns:a16="http://schemas.microsoft.com/office/drawing/2014/main" id="{EF9F9C23-D20E-46A3-A3DD-624DFAB27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1813"/>
              <a:ext cx="310" cy="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確認有動線指引</a:t>
              </a:r>
            </a:p>
          </p:txBody>
        </p:sp>
        <p:sp>
          <p:nvSpPr>
            <p:cNvPr id="158" name="Text Box 48">
              <a:extLst>
                <a:ext uri="{FF2B5EF4-FFF2-40B4-BE49-F238E27FC236}">
                  <a16:creationId xmlns:a16="http://schemas.microsoft.com/office/drawing/2014/main" id="{0A44A037-B187-47E5-9D4F-9112CC08B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2" y="1813"/>
              <a:ext cx="310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注意環境清潔</a:t>
              </a:r>
            </a:p>
          </p:txBody>
        </p:sp>
        <p:sp>
          <p:nvSpPr>
            <p:cNvPr id="159" name="Text Box 49">
              <a:extLst>
                <a:ext uri="{FF2B5EF4-FFF2-40B4-BE49-F238E27FC236}">
                  <a16:creationId xmlns:a16="http://schemas.microsoft.com/office/drawing/2014/main" id="{7FDE0EDA-6A36-4C00-8A33-422CDC9FC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1813"/>
              <a:ext cx="310" cy="1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不影響教學進行</a:t>
              </a:r>
            </a:p>
          </p:txBody>
        </p:sp>
        <p:sp>
          <p:nvSpPr>
            <p:cNvPr id="160" name="Text Box 50">
              <a:extLst>
                <a:ext uri="{FF2B5EF4-FFF2-40B4-BE49-F238E27FC236}">
                  <a16:creationId xmlns:a16="http://schemas.microsoft.com/office/drawing/2014/main" id="{C8F3FBBA-7C46-4504-BA18-AACAA9260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4" y="3657"/>
              <a:ext cx="76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學務處</a:t>
              </a:r>
              <a:b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</a:b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家長志工</a:t>
              </a:r>
            </a:p>
          </p:txBody>
        </p:sp>
        <p:sp>
          <p:nvSpPr>
            <p:cNvPr id="161" name="Rectangle 51">
              <a:extLst>
                <a:ext uri="{FF2B5EF4-FFF2-40B4-BE49-F238E27FC236}">
                  <a16:creationId xmlns:a16="http://schemas.microsoft.com/office/drawing/2014/main" id="{9623191C-7882-477A-A7C2-C1D9F08EF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" y="1752"/>
              <a:ext cx="636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62" name="AutoShape 52">
              <a:extLst>
                <a:ext uri="{FF2B5EF4-FFF2-40B4-BE49-F238E27FC236}">
                  <a16:creationId xmlns:a16="http://schemas.microsoft.com/office/drawing/2014/main" id="{28D1502E-49F2-4689-848C-E0B8D420CD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25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3" name="Group 53">
            <a:extLst>
              <a:ext uri="{FF2B5EF4-FFF2-40B4-BE49-F238E27FC236}">
                <a16:creationId xmlns:a16="http://schemas.microsoft.com/office/drawing/2014/main" id="{3FD53336-4F5E-4ED0-978E-ECF5A5770DCA}"/>
              </a:ext>
            </a:extLst>
          </p:cNvPr>
          <p:cNvGrpSpPr>
            <a:grpSpLocks/>
          </p:cNvGrpSpPr>
          <p:nvPr/>
        </p:nvGrpSpPr>
        <p:grpSpPr bwMode="auto">
          <a:xfrm>
            <a:off x="2344598" y="2157565"/>
            <a:ext cx="1085850" cy="3856038"/>
            <a:chOff x="544" y="1480"/>
            <a:chExt cx="684" cy="2429"/>
          </a:xfrm>
        </p:grpSpPr>
        <p:sp>
          <p:nvSpPr>
            <p:cNvPr id="164" name="Text Box 54">
              <a:extLst>
                <a:ext uri="{FF2B5EF4-FFF2-40B4-BE49-F238E27FC236}">
                  <a16:creationId xmlns:a16="http://schemas.microsoft.com/office/drawing/2014/main" id="{74B04F63-4432-4A3C-B399-E5392E404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1819"/>
              <a:ext cx="504" cy="1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確認家長停車空間</a:t>
              </a:r>
              <a:endParaRPr kumimoji="1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（汽機車）</a:t>
              </a:r>
            </a:p>
          </p:txBody>
        </p:sp>
        <p:sp>
          <p:nvSpPr>
            <p:cNvPr id="165" name="Text Box 55">
              <a:extLst>
                <a:ext uri="{FF2B5EF4-FFF2-40B4-BE49-F238E27FC236}">
                  <a16:creationId xmlns:a16="http://schemas.microsoft.com/office/drawing/2014/main" id="{DEAEECEC-0A9C-4AFA-9A3D-994F6DA29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" y="1789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交通指揮</a:t>
              </a:r>
            </a:p>
          </p:txBody>
        </p:sp>
        <p:sp>
          <p:nvSpPr>
            <p:cNvPr id="167" name="Text Box 57">
              <a:extLst>
                <a:ext uri="{FF2B5EF4-FFF2-40B4-BE49-F238E27FC236}">
                  <a16:creationId xmlns:a16="http://schemas.microsoft.com/office/drawing/2014/main" id="{F48F8197-7C80-42AA-A422-5FCB53642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" y="3657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學務處</a:t>
              </a:r>
            </a:p>
          </p:txBody>
        </p:sp>
        <p:sp>
          <p:nvSpPr>
            <p:cNvPr id="168" name="Rectangle 58">
              <a:extLst>
                <a:ext uri="{FF2B5EF4-FFF2-40B4-BE49-F238E27FC236}">
                  <a16:creationId xmlns:a16="http://schemas.microsoft.com/office/drawing/2014/main" id="{C7AC7717-BCA1-4068-8AD9-5740C8FC0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" y="1752"/>
              <a:ext cx="635" cy="1723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cxnSp>
          <p:nvCxnSpPr>
            <p:cNvPr id="169" name="AutoShape 59">
              <a:extLst>
                <a:ext uri="{FF2B5EF4-FFF2-40B4-BE49-F238E27FC236}">
                  <a16:creationId xmlns:a16="http://schemas.microsoft.com/office/drawing/2014/main" id="{4609C51D-6393-4760-B275-2504C958C8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30" y="1480"/>
              <a:ext cx="0" cy="272"/>
            </a:xfrm>
            <a:prstGeom prst="straightConnector1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0" name="Line 60">
            <a:extLst>
              <a:ext uri="{FF2B5EF4-FFF2-40B4-BE49-F238E27FC236}">
                <a16:creationId xmlns:a16="http://schemas.microsoft.com/office/drawing/2014/main" id="{E3A106A8-382E-4149-943E-4CD458051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8086" y="2400452"/>
            <a:ext cx="828198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微軟正黑體"/>
            </a:endParaRPr>
          </a:p>
        </p:txBody>
      </p:sp>
      <p:sp>
        <p:nvSpPr>
          <p:cNvPr id="171" name="Text Box 61">
            <a:extLst>
              <a:ext uri="{FF2B5EF4-FFF2-40B4-BE49-F238E27FC236}">
                <a16:creationId xmlns:a16="http://schemas.microsoft.com/office/drawing/2014/main" id="{3727DCEC-575D-4ADE-8498-F1F748976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198" y="1608290"/>
            <a:ext cx="468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前場</a:t>
            </a:r>
          </a:p>
        </p:txBody>
      </p:sp>
      <p:sp>
        <p:nvSpPr>
          <p:cNvPr id="172" name="Text Box 62">
            <a:extLst>
              <a:ext uri="{FF2B5EF4-FFF2-40B4-BE49-F238E27FC236}">
                <a16:creationId xmlns:a16="http://schemas.microsoft.com/office/drawing/2014/main" id="{8D763506-5CB8-47FE-BBFE-1CE51F6E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198" y="2390927"/>
            <a:ext cx="468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後場</a:t>
            </a:r>
          </a:p>
        </p:txBody>
      </p:sp>
      <p:grpSp>
        <p:nvGrpSpPr>
          <p:cNvPr id="173" name="Group 63">
            <a:extLst>
              <a:ext uri="{FF2B5EF4-FFF2-40B4-BE49-F238E27FC236}">
                <a16:creationId xmlns:a16="http://schemas.microsoft.com/office/drawing/2014/main" id="{059B1D66-A491-4AFD-A3EC-AAFB2D6CFAA0}"/>
              </a:ext>
            </a:extLst>
          </p:cNvPr>
          <p:cNvGrpSpPr>
            <a:grpSpLocks/>
          </p:cNvGrpSpPr>
          <p:nvPr/>
        </p:nvGrpSpPr>
        <p:grpSpPr bwMode="auto">
          <a:xfrm>
            <a:off x="1728648" y="1579715"/>
            <a:ext cx="8501063" cy="1117600"/>
            <a:chOff x="156" y="946"/>
            <a:chExt cx="5355" cy="704"/>
          </a:xfrm>
        </p:grpSpPr>
        <p:grpSp>
          <p:nvGrpSpPr>
            <p:cNvPr id="174" name="Group 64">
              <a:extLst>
                <a:ext uri="{FF2B5EF4-FFF2-40B4-BE49-F238E27FC236}">
                  <a16:creationId xmlns:a16="http://schemas.microsoft.com/office/drawing/2014/main" id="{604509C3-1AF2-4DCE-B70D-728AFB2CD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" y="964"/>
              <a:ext cx="499" cy="499"/>
              <a:chOff x="930" y="1207"/>
              <a:chExt cx="499" cy="499"/>
            </a:xfrm>
          </p:grpSpPr>
          <p:sp>
            <p:nvSpPr>
              <p:cNvPr id="200" name="Oval 65">
                <a:extLst>
                  <a:ext uri="{FF2B5EF4-FFF2-40B4-BE49-F238E27FC236}">
                    <a16:creationId xmlns:a16="http://schemas.microsoft.com/office/drawing/2014/main" id="{941A7E0D-5F52-42FE-B984-D4B6E11FE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01" name="Text Box 66">
                <a:extLst>
                  <a:ext uri="{FF2B5EF4-FFF2-40B4-BE49-F238E27FC236}">
                    <a16:creationId xmlns:a16="http://schemas.microsoft.com/office/drawing/2014/main" id="{780B3FCE-7EC3-47B9-B21C-DBB51B46B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  <a:cs typeface="微軟正黑體"/>
                  </a:rPr>
                  <a:t>家長抵校</a:t>
                </a:r>
              </a:p>
            </p:txBody>
          </p:sp>
        </p:grpSp>
        <p:grpSp>
          <p:nvGrpSpPr>
            <p:cNvPr id="175" name="Group 67">
              <a:extLst>
                <a:ext uri="{FF2B5EF4-FFF2-40B4-BE49-F238E27FC236}">
                  <a16:creationId xmlns:a16="http://schemas.microsoft.com/office/drawing/2014/main" id="{1D628884-EF08-4C6C-8887-0622E34B4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3" y="964"/>
              <a:ext cx="499" cy="499"/>
              <a:chOff x="930" y="1207"/>
              <a:chExt cx="499" cy="499"/>
            </a:xfrm>
          </p:grpSpPr>
          <p:sp>
            <p:nvSpPr>
              <p:cNvPr id="198" name="Oval 68">
                <a:extLst>
                  <a:ext uri="{FF2B5EF4-FFF2-40B4-BE49-F238E27FC236}">
                    <a16:creationId xmlns:a16="http://schemas.microsoft.com/office/drawing/2014/main" id="{934668A7-5C7B-453A-926C-D21C9C078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9" name="Text Box 69">
                <a:extLst>
                  <a:ext uri="{FF2B5EF4-FFF2-40B4-BE49-F238E27FC236}">
                    <a16:creationId xmlns:a16="http://schemas.microsoft.com/office/drawing/2014/main" id="{0449117E-4004-45B5-96F5-CF86B9D4FC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動線引導</a:t>
                </a:r>
              </a:p>
            </p:txBody>
          </p:sp>
        </p:grpSp>
        <p:grpSp>
          <p:nvGrpSpPr>
            <p:cNvPr id="176" name="Group 70">
              <a:extLst>
                <a:ext uri="{FF2B5EF4-FFF2-40B4-BE49-F238E27FC236}">
                  <a16:creationId xmlns:a16="http://schemas.microsoft.com/office/drawing/2014/main" id="{F46362EF-E3BE-4F37-9598-06D1B3B869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9" y="964"/>
              <a:ext cx="499" cy="499"/>
              <a:chOff x="930" y="1207"/>
              <a:chExt cx="499" cy="499"/>
            </a:xfrm>
          </p:grpSpPr>
          <p:sp>
            <p:nvSpPr>
              <p:cNvPr id="196" name="Oval 71">
                <a:extLst>
                  <a:ext uri="{FF2B5EF4-FFF2-40B4-BE49-F238E27FC236}">
                    <a16:creationId xmlns:a16="http://schemas.microsoft.com/office/drawing/2014/main" id="{3CEFB0FC-83CC-4986-8B2E-52BFD6AC8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7" name="Text Box 72">
                <a:extLst>
                  <a:ext uri="{FF2B5EF4-FFF2-40B4-BE49-F238E27FC236}">
                    <a16:creationId xmlns:a16="http://schemas.microsoft.com/office/drawing/2014/main" id="{91DD55A2-6B23-4F9A-9EDC-A9ABAA93F3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量測體溫</a:t>
                </a:r>
              </a:p>
            </p:txBody>
          </p:sp>
        </p:grpSp>
        <p:grpSp>
          <p:nvGrpSpPr>
            <p:cNvPr id="177" name="Group 73">
              <a:extLst>
                <a:ext uri="{FF2B5EF4-FFF2-40B4-BE49-F238E27FC236}">
                  <a16:creationId xmlns:a16="http://schemas.microsoft.com/office/drawing/2014/main" id="{55C4A473-1457-4B1A-A8B2-BB677D1247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" y="964"/>
              <a:ext cx="499" cy="499"/>
              <a:chOff x="930" y="1207"/>
              <a:chExt cx="499" cy="499"/>
            </a:xfrm>
          </p:grpSpPr>
          <p:sp>
            <p:nvSpPr>
              <p:cNvPr id="194" name="Oval 74">
                <a:extLst>
                  <a:ext uri="{FF2B5EF4-FFF2-40B4-BE49-F238E27FC236}">
                    <a16:creationId xmlns:a16="http://schemas.microsoft.com/office/drawing/2014/main" id="{19CFEB68-CF5A-4D7A-806A-CF09E30B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5" name="Text Box 75">
                <a:extLst>
                  <a:ext uri="{FF2B5EF4-FFF2-40B4-BE49-F238E27FC236}">
                    <a16:creationId xmlns:a16="http://schemas.microsoft.com/office/drawing/2014/main" id="{7F6FDF51-46CE-48A7-B77B-93067C8626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分區報到</a:t>
                </a:r>
              </a:p>
            </p:txBody>
          </p:sp>
        </p:grpSp>
        <p:grpSp>
          <p:nvGrpSpPr>
            <p:cNvPr id="178" name="Group 76">
              <a:extLst>
                <a:ext uri="{FF2B5EF4-FFF2-40B4-BE49-F238E27FC236}">
                  <a16:creationId xmlns:a16="http://schemas.microsoft.com/office/drawing/2014/main" id="{D5712D65-85C0-4EAC-BBC5-066DBF8250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0" y="964"/>
              <a:ext cx="499" cy="499"/>
              <a:chOff x="930" y="1207"/>
              <a:chExt cx="499" cy="499"/>
            </a:xfrm>
          </p:grpSpPr>
          <p:sp>
            <p:nvSpPr>
              <p:cNvPr id="192" name="Oval 77">
                <a:extLst>
                  <a:ext uri="{FF2B5EF4-FFF2-40B4-BE49-F238E27FC236}">
                    <a16:creationId xmlns:a16="http://schemas.microsoft.com/office/drawing/2014/main" id="{B435867D-B747-4323-8989-7A79D9296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3" name="Text Box 78">
                <a:extLst>
                  <a:ext uri="{FF2B5EF4-FFF2-40B4-BE49-F238E27FC236}">
                    <a16:creationId xmlns:a16="http://schemas.microsoft.com/office/drawing/2014/main" id="{3710AC4C-053A-4DD0-A571-17EE805C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入學說明</a:t>
                </a:r>
              </a:p>
            </p:txBody>
          </p:sp>
        </p:grpSp>
        <p:grpSp>
          <p:nvGrpSpPr>
            <p:cNvPr id="179" name="Group 79">
              <a:extLst>
                <a:ext uri="{FF2B5EF4-FFF2-40B4-BE49-F238E27FC236}">
                  <a16:creationId xmlns:a16="http://schemas.microsoft.com/office/drawing/2014/main" id="{CCDCB7FF-BCED-4DC2-9B20-724EFC1F62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6" y="964"/>
              <a:ext cx="499" cy="499"/>
              <a:chOff x="930" y="1207"/>
              <a:chExt cx="499" cy="499"/>
            </a:xfrm>
          </p:grpSpPr>
          <p:sp>
            <p:nvSpPr>
              <p:cNvPr id="190" name="Oval 80">
                <a:extLst>
                  <a:ext uri="{FF2B5EF4-FFF2-40B4-BE49-F238E27FC236}">
                    <a16:creationId xmlns:a16="http://schemas.microsoft.com/office/drawing/2014/main" id="{ABA8E8A2-5068-4357-A79D-F7DBE9F6F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91" name="Text Box 81">
                <a:extLst>
                  <a:ext uri="{FF2B5EF4-FFF2-40B4-BE49-F238E27FC236}">
                    <a16:creationId xmlns:a16="http://schemas.microsoft.com/office/drawing/2014/main" id="{63B6674B-D41B-481E-847B-3FCC24053F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營隊報名</a:t>
                </a:r>
              </a:p>
            </p:txBody>
          </p:sp>
        </p:grpSp>
        <p:grpSp>
          <p:nvGrpSpPr>
            <p:cNvPr id="180" name="Group 82">
              <a:extLst>
                <a:ext uri="{FF2B5EF4-FFF2-40B4-BE49-F238E27FC236}">
                  <a16:creationId xmlns:a16="http://schemas.microsoft.com/office/drawing/2014/main" id="{0DE827D9-93B8-4FFF-9384-6C1BB3E21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2" y="964"/>
              <a:ext cx="499" cy="499"/>
              <a:chOff x="930" y="1207"/>
              <a:chExt cx="499" cy="499"/>
            </a:xfrm>
          </p:grpSpPr>
          <p:sp>
            <p:nvSpPr>
              <p:cNvPr id="188" name="Oval 83">
                <a:extLst>
                  <a:ext uri="{FF2B5EF4-FFF2-40B4-BE49-F238E27FC236}">
                    <a16:creationId xmlns:a16="http://schemas.microsoft.com/office/drawing/2014/main" id="{E1C278E1-B1B5-4A42-ADDC-38A9B17EC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1207"/>
                <a:ext cx="499" cy="499"/>
              </a:xfrm>
              <a:prstGeom prst="ellipse">
                <a:avLst/>
              </a:prstGeom>
              <a:solidFill>
                <a:srgbClr val="51A6C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189" name="Text Box 84">
                <a:extLst>
                  <a:ext uri="{FF2B5EF4-FFF2-40B4-BE49-F238E27FC236}">
                    <a16:creationId xmlns:a16="http://schemas.microsoft.com/office/drawing/2014/main" id="{BFBC4E0C-B27F-4019-B75C-2D594CF11A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" y="1221"/>
                <a:ext cx="4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/>
                    <a:ea typeface="微軟正黑體"/>
                  </a:rPr>
                  <a:t>恭送離校</a:t>
                </a:r>
              </a:p>
            </p:txBody>
          </p:sp>
        </p:grpSp>
        <p:sp>
          <p:nvSpPr>
            <p:cNvPr id="181" name="Line 85">
              <a:extLst>
                <a:ext uri="{FF2B5EF4-FFF2-40B4-BE49-F238E27FC236}">
                  <a16:creationId xmlns:a16="http://schemas.microsoft.com/office/drawing/2014/main" id="{53BA2A1C-7D8E-462C-B10B-487410DE4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2" name="Line 86">
              <a:extLst>
                <a:ext uri="{FF2B5EF4-FFF2-40B4-BE49-F238E27FC236}">
                  <a16:creationId xmlns:a16="http://schemas.microsoft.com/office/drawing/2014/main" id="{6E33D70D-23E2-48ED-AB2C-BB37CB1E7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3" name="Line 87">
              <a:extLst>
                <a:ext uri="{FF2B5EF4-FFF2-40B4-BE49-F238E27FC236}">
                  <a16:creationId xmlns:a16="http://schemas.microsoft.com/office/drawing/2014/main" id="{D53A29BD-5D60-44F0-AAC7-8DECF6D87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4" name="Line 88">
              <a:extLst>
                <a:ext uri="{FF2B5EF4-FFF2-40B4-BE49-F238E27FC236}">
                  <a16:creationId xmlns:a16="http://schemas.microsoft.com/office/drawing/2014/main" id="{2ED22A67-CA41-4BCB-9A73-D808495B2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5" name="Line 89">
              <a:extLst>
                <a:ext uri="{FF2B5EF4-FFF2-40B4-BE49-F238E27FC236}">
                  <a16:creationId xmlns:a16="http://schemas.microsoft.com/office/drawing/2014/main" id="{1919A5A9-9B9D-4221-9689-0D148B072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6" name="Line 90">
              <a:extLst>
                <a:ext uri="{FF2B5EF4-FFF2-40B4-BE49-F238E27FC236}">
                  <a16:creationId xmlns:a16="http://schemas.microsoft.com/office/drawing/2014/main" id="{E0322F14-9865-4E2F-9FB2-F56FCADD14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5" y="1190"/>
              <a:ext cx="22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187" name="Text Box 91">
              <a:extLst>
                <a:ext uri="{FF2B5EF4-FFF2-40B4-BE49-F238E27FC236}">
                  <a16:creationId xmlns:a16="http://schemas.microsoft.com/office/drawing/2014/main" id="{2A43D5D7-8A5E-42F5-AE63-29B54675F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" y="946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6600CC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服務流程</a:t>
              </a:r>
            </a:p>
          </p:txBody>
        </p:sp>
      </p:grpSp>
      <p:sp>
        <p:nvSpPr>
          <p:cNvPr id="202" name="Text Box 92">
            <a:extLst>
              <a:ext uri="{FF2B5EF4-FFF2-40B4-BE49-F238E27FC236}">
                <a16:creationId xmlns:a16="http://schemas.microsoft.com/office/drawing/2014/main" id="{9ED99EEC-DEC3-4B6F-94BE-F6BD3BD91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333" y="3281515"/>
            <a:ext cx="492443" cy="11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工作重點</a:t>
            </a:r>
          </a:p>
        </p:txBody>
      </p:sp>
      <p:sp>
        <p:nvSpPr>
          <p:cNvPr id="203" name="Text Box 93">
            <a:extLst>
              <a:ext uri="{FF2B5EF4-FFF2-40B4-BE49-F238E27FC236}">
                <a16:creationId xmlns:a16="http://schemas.microsoft.com/office/drawing/2014/main" id="{F0AA98A9-EA58-4687-A121-1C752BD9A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333" y="5442102"/>
            <a:ext cx="492443" cy="11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負責單位</a:t>
            </a:r>
          </a:p>
        </p:txBody>
      </p:sp>
      <p:grpSp>
        <p:nvGrpSpPr>
          <p:cNvPr id="204" name="Group 94">
            <a:extLst>
              <a:ext uri="{FF2B5EF4-FFF2-40B4-BE49-F238E27FC236}">
                <a16:creationId xmlns:a16="http://schemas.microsoft.com/office/drawing/2014/main" id="{04AB2B61-CDEE-4E80-8748-F81B9EC76DD6}"/>
              </a:ext>
            </a:extLst>
          </p:cNvPr>
          <p:cNvGrpSpPr>
            <a:grpSpLocks/>
          </p:cNvGrpSpPr>
          <p:nvPr/>
        </p:nvGrpSpPr>
        <p:grpSpPr bwMode="auto">
          <a:xfrm>
            <a:off x="1720711" y="144615"/>
            <a:ext cx="8596313" cy="1412874"/>
            <a:chOff x="151" y="107"/>
            <a:chExt cx="5415" cy="890"/>
          </a:xfrm>
        </p:grpSpPr>
        <p:sp>
          <p:nvSpPr>
            <p:cNvPr id="207" name="Text Box 97">
              <a:extLst>
                <a:ext uri="{FF2B5EF4-FFF2-40B4-BE49-F238E27FC236}">
                  <a16:creationId xmlns:a16="http://schemas.microsoft.com/office/drawing/2014/main" id="{0F89A188-2EE3-42A4-A454-6B4940AEB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" y="746"/>
              <a:ext cx="688" cy="24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學校正門</a:t>
              </a:r>
            </a:p>
          </p:txBody>
        </p:sp>
        <p:sp>
          <p:nvSpPr>
            <p:cNvPr id="209" name="Line 99">
              <a:extLst>
                <a:ext uri="{FF2B5EF4-FFF2-40B4-BE49-F238E27FC236}">
                  <a16:creationId xmlns:a16="http://schemas.microsoft.com/office/drawing/2014/main" id="{7F1E1411-CB03-4656-B359-F214173812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8" y="555"/>
              <a:ext cx="0" cy="22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10" name="Text Box 100">
              <a:extLst>
                <a:ext uri="{FF2B5EF4-FFF2-40B4-BE49-F238E27FC236}">
                  <a16:creationId xmlns:a16="http://schemas.microsoft.com/office/drawing/2014/main" id="{55D8907A-A4BC-4262-9E96-D6D72A16B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6" y="708"/>
              <a:ext cx="545" cy="1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東側門</a:t>
              </a:r>
            </a:p>
          </p:txBody>
        </p:sp>
        <p:sp>
          <p:nvSpPr>
            <p:cNvPr id="211" name="Text Box 101">
              <a:extLst>
                <a:ext uri="{FF2B5EF4-FFF2-40B4-BE49-F238E27FC236}">
                  <a16:creationId xmlns:a16="http://schemas.microsoft.com/office/drawing/2014/main" id="{324B0731-91D5-4393-81AD-1529F32B4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2" y="152"/>
              <a:ext cx="645" cy="4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活動中心</a:t>
              </a:r>
            </a:p>
          </p:txBody>
        </p:sp>
        <p:sp>
          <p:nvSpPr>
            <p:cNvPr id="212" name="Text Box 102">
              <a:extLst>
                <a:ext uri="{FF2B5EF4-FFF2-40B4-BE49-F238E27FC236}">
                  <a16:creationId xmlns:a16="http://schemas.microsoft.com/office/drawing/2014/main" id="{E5491D59-5D9A-4B03-AC6E-3481B2AC6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561"/>
              <a:ext cx="431" cy="3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分桌</a:t>
              </a:r>
            </a:p>
          </p:txBody>
        </p:sp>
        <p:sp>
          <p:nvSpPr>
            <p:cNvPr id="218" name="Text Box 108">
              <a:extLst>
                <a:ext uri="{FF2B5EF4-FFF2-40B4-BE49-F238E27FC236}">
                  <a16:creationId xmlns:a16="http://schemas.microsoft.com/office/drawing/2014/main" id="{D63671E4-1B5A-4360-A2CE-BDEF49787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1" y="466"/>
              <a:ext cx="454" cy="4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防疫工具</a:t>
              </a:r>
            </a:p>
          </p:txBody>
        </p:sp>
        <p:sp>
          <p:nvSpPr>
            <p:cNvPr id="222" name="Text Box 112">
              <a:extLst>
                <a:ext uri="{FF2B5EF4-FFF2-40B4-BE49-F238E27FC236}">
                  <a16:creationId xmlns:a16="http://schemas.microsoft.com/office/drawing/2014/main" id="{E64F68D9-15B2-4EE3-8C80-BA7B4D39B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" y="147"/>
              <a:ext cx="310" cy="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6600CC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rPr>
                <a:t>實體環境</a:t>
              </a:r>
            </a:p>
          </p:txBody>
        </p:sp>
        <p:sp>
          <p:nvSpPr>
            <p:cNvPr id="223" name="Line 113">
              <a:extLst>
                <a:ext uri="{FF2B5EF4-FFF2-40B4-BE49-F238E27FC236}">
                  <a16:creationId xmlns:a16="http://schemas.microsoft.com/office/drawing/2014/main" id="{160AB49F-094E-4411-80E1-111E8486A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828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24" name="Line 114">
              <a:extLst>
                <a:ext uri="{FF2B5EF4-FFF2-40B4-BE49-F238E27FC236}">
                  <a16:creationId xmlns:a16="http://schemas.microsoft.com/office/drawing/2014/main" id="{62C64C75-35A4-474E-B877-721B08276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873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grpSp>
          <p:nvGrpSpPr>
            <p:cNvPr id="225" name="Group 115">
              <a:extLst>
                <a:ext uri="{FF2B5EF4-FFF2-40B4-BE49-F238E27FC236}">
                  <a16:creationId xmlns:a16="http://schemas.microsoft.com/office/drawing/2014/main" id="{D1B50D31-F733-4871-96B1-6F2EBD8537A2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94" y="107"/>
              <a:ext cx="46" cy="46"/>
              <a:chOff x="294" y="119"/>
              <a:chExt cx="46" cy="45"/>
            </a:xfrm>
          </p:grpSpPr>
          <p:sp>
            <p:nvSpPr>
              <p:cNvPr id="229" name="Line 116">
                <a:extLst>
                  <a:ext uri="{FF2B5EF4-FFF2-40B4-BE49-F238E27FC236}">
                    <a16:creationId xmlns:a16="http://schemas.microsoft.com/office/drawing/2014/main" id="{1794DB1D-F6CA-443D-9F6D-9095830E6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19"/>
                <a:ext cx="0" cy="45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30" name="Line 117">
                <a:extLst>
                  <a:ext uri="{FF2B5EF4-FFF2-40B4-BE49-F238E27FC236}">
                    <a16:creationId xmlns:a16="http://schemas.microsoft.com/office/drawing/2014/main" id="{FA2F11A2-54B7-4C52-9D96-899AC0DF8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64"/>
                <a:ext cx="46" cy="0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</p:grpSp>
        <p:grpSp>
          <p:nvGrpSpPr>
            <p:cNvPr id="226" name="Group 118">
              <a:extLst>
                <a:ext uri="{FF2B5EF4-FFF2-40B4-BE49-F238E27FC236}">
                  <a16:creationId xmlns:a16="http://schemas.microsoft.com/office/drawing/2014/main" id="{AF11ABA7-1028-4301-9905-56B5B559A813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94" y="918"/>
              <a:ext cx="46" cy="46"/>
              <a:chOff x="294" y="119"/>
              <a:chExt cx="46" cy="45"/>
            </a:xfrm>
          </p:grpSpPr>
          <p:sp>
            <p:nvSpPr>
              <p:cNvPr id="227" name="Line 119">
                <a:extLst>
                  <a:ext uri="{FF2B5EF4-FFF2-40B4-BE49-F238E27FC236}">
                    <a16:creationId xmlns:a16="http://schemas.microsoft.com/office/drawing/2014/main" id="{4FB0B09D-0616-40C7-971D-FE45CC26D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19"/>
                <a:ext cx="0" cy="45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  <p:sp>
            <p:nvSpPr>
              <p:cNvPr id="228" name="Line 120">
                <a:extLst>
                  <a:ext uri="{FF2B5EF4-FFF2-40B4-BE49-F238E27FC236}">
                    <a16:creationId xmlns:a16="http://schemas.microsoft.com/office/drawing/2014/main" id="{29460178-4F6B-4493-ACD3-7F1FB804C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" y="164"/>
                <a:ext cx="46" cy="0"/>
              </a:xfrm>
              <a:prstGeom prst="line">
                <a:avLst/>
              </a:prstGeom>
              <a:noFill/>
              <a:ln w="12700" cap="rnd">
                <a:solidFill>
                  <a:srgbClr val="6600CC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  <a:cs typeface="微軟正黑體"/>
                </a:endParaRPr>
              </a:p>
            </p:txBody>
          </p:sp>
        </p:grpSp>
        <p:sp>
          <p:nvSpPr>
            <p:cNvPr id="247" name="Text Box 97">
              <a:extLst>
                <a:ext uri="{FF2B5EF4-FFF2-40B4-BE49-F238E27FC236}">
                  <a16:creationId xmlns:a16="http://schemas.microsoft.com/office/drawing/2014/main" id="{6E3CD185-01F8-4D10-867C-924BA5531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467"/>
              <a:ext cx="688" cy="24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東側門</a:t>
              </a:r>
            </a:p>
          </p:txBody>
        </p:sp>
        <p:sp>
          <p:nvSpPr>
            <p:cNvPr id="248" name="Text Box 97">
              <a:extLst>
                <a:ext uri="{FF2B5EF4-FFF2-40B4-BE49-F238E27FC236}">
                  <a16:creationId xmlns:a16="http://schemas.microsoft.com/office/drawing/2014/main" id="{472684F7-BAB2-4F60-A181-770E4D301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181"/>
              <a:ext cx="688" cy="24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停車場</a:t>
              </a:r>
            </a:p>
          </p:txBody>
        </p:sp>
        <p:sp>
          <p:nvSpPr>
            <p:cNvPr id="251" name="Text Box 102">
              <a:extLst>
                <a:ext uri="{FF2B5EF4-FFF2-40B4-BE49-F238E27FC236}">
                  <a16:creationId xmlns:a16="http://schemas.microsoft.com/office/drawing/2014/main" id="{492F6D2F-E627-4D80-AC66-2D33BC15C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4" y="565"/>
              <a:ext cx="431" cy="3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分桌</a:t>
              </a:r>
            </a:p>
          </p:txBody>
        </p:sp>
        <p:sp>
          <p:nvSpPr>
            <p:cNvPr id="252" name="Text Box 102">
              <a:extLst>
                <a:ext uri="{FF2B5EF4-FFF2-40B4-BE49-F238E27FC236}">
                  <a16:creationId xmlns:a16="http://schemas.microsoft.com/office/drawing/2014/main" id="{230CE598-370F-4A93-851C-B64F4E7E0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559"/>
              <a:ext cx="431" cy="3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分桌</a:t>
              </a:r>
            </a:p>
          </p:txBody>
        </p:sp>
        <p:sp>
          <p:nvSpPr>
            <p:cNvPr id="254" name="Text Box 100">
              <a:extLst>
                <a:ext uri="{FF2B5EF4-FFF2-40B4-BE49-F238E27FC236}">
                  <a16:creationId xmlns:a16="http://schemas.microsoft.com/office/drawing/2014/main" id="{FB20C72E-1A09-436F-B4E3-D2692876E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1" y="832"/>
              <a:ext cx="545" cy="1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 anchorCtr="1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微軟正黑體"/>
                </a:rPr>
                <a:t>校門口</a:t>
              </a:r>
            </a:p>
          </p:txBody>
        </p:sp>
      </p:grpSp>
      <p:grpSp>
        <p:nvGrpSpPr>
          <p:cNvPr id="231" name="Group 121">
            <a:extLst>
              <a:ext uri="{FF2B5EF4-FFF2-40B4-BE49-F238E27FC236}">
                <a16:creationId xmlns:a16="http://schemas.microsoft.com/office/drawing/2014/main" id="{B585729A-4F11-48EE-8843-9111FB7EF8FE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2679852"/>
            <a:ext cx="71438" cy="79375"/>
            <a:chOff x="294" y="119"/>
            <a:chExt cx="46" cy="45"/>
          </a:xfrm>
        </p:grpSpPr>
        <p:sp>
          <p:nvSpPr>
            <p:cNvPr id="232" name="Line 122">
              <a:extLst>
                <a:ext uri="{FF2B5EF4-FFF2-40B4-BE49-F238E27FC236}">
                  <a16:creationId xmlns:a16="http://schemas.microsoft.com/office/drawing/2014/main" id="{1C3C175F-2860-4B1D-9B28-5765C16A5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3" name="Line 123">
              <a:extLst>
                <a:ext uri="{FF2B5EF4-FFF2-40B4-BE49-F238E27FC236}">
                  <a16:creationId xmlns:a16="http://schemas.microsoft.com/office/drawing/2014/main" id="{B7DD2C59-1615-4B6A-B6F4-28FA3A17A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34" name="Group 124">
            <a:extLst>
              <a:ext uri="{FF2B5EF4-FFF2-40B4-BE49-F238E27FC236}">
                <a16:creationId xmlns:a16="http://schemas.microsoft.com/office/drawing/2014/main" id="{BDF87D84-6EED-4D09-A3B1-E0593B0E28B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47723" y="2589365"/>
            <a:ext cx="73025" cy="719137"/>
            <a:chOff x="294" y="119"/>
            <a:chExt cx="46" cy="45"/>
          </a:xfrm>
        </p:grpSpPr>
        <p:sp>
          <p:nvSpPr>
            <p:cNvPr id="235" name="Line 125">
              <a:extLst>
                <a:ext uri="{FF2B5EF4-FFF2-40B4-BE49-F238E27FC236}">
                  <a16:creationId xmlns:a16="http://schemas.microsoft.com/office/drawing/2014/main" id="{2F5B059C-151A-4F53-BF81-E90BBA760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6" name="Line 126">
              <a:extLst>
                <a:ext uri="{FF2B5EF4-FFF2-40B4-BE49-F238E27FC236}">
                  <a16:creationId xmlns:a16="http://schemas.microsoft.com/office/drawing/2014/main" id="{70741C63-04FA-43E3-8821-F12385690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37" name="Group 127">
            <a:extLst>
              <a:ext uri="{FF2B5EF4-FFF2-40B4-BE49-F238E27FC236}">
                <a16:creationId xmlns:a16="http://schemas.microsoft.com/office/drawing/2014/main" id="{6E02497F-2C56-4145-A332-CB70891B18EA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4389590"/>
            <a:ext cx="73025" cy="863600"/>
            <a:chOff x="294" y="119"/>
            <a:chExt cx="46" cy="45"/>
          </a:xfrm>
        </p:grpSpPr>
        <p:sp>
          <p:nvSpPr>
            <p:cNvPr id="238" name="Line 128">
              <a:extLst>
                <a:ext uri="{FF2B5EF4-FFF2-40B4-BE49-F238E27FC236}">
                  <a16:creationId xmlns:a16="http://schemas.microsoft.com/office/drawing/2014/main" id="{5C30E3B2-EF32-46A6-AB47-D26221C74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39" name="Line 129">
              <a:extLst>
                <a:ext uri="{FF2B5EF4-FFF2-40B4-BE49-F238E27FC236}">
                  <a16:creationId xmlns:a16="http://schemas.microsoft.com/office/drawing/2014/main" id="{B8335D39-E076-4729-930D-61C53DD92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40" name="Group 130">
            <a:extLst>
              <a:ext uri="{FF2B5EF4-FFF2-40B4-BE49-F238E27FC236}">
                <a16:creationId xmlns:a16="http://schemas.microsoft.com/office/drawing/2014/main" id="{DC48EF99-9C17-4FBC-94FE-C5B089ED09C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947723" y="5396065"/>
            <a:ext cx="73025" cy="73025"/>
            <a:chOff x="294" y="119"/>
            <a:chExt cx="46" cy="45"/>
          </a:xfrm>
        </p:grpSpPr>
        <p:sp>
          <p:nvSpPr>
            <p:cNvPr id="241" name="Line 131">
              <a:extLst>
                <a:ext uri="{FF2B5EF4-FFF2-40B4-BE49-F238E27FC236}">
                  <a16:creationId xmlns:a16="http://schemas.microsoft.com/office/drawing/2014/main" id="{94790CEF-7C1B-4A44-AD93-207B155EA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42" name="Line 132">
              <a:extLst>
                <a:ext uri="{FF2B5EF4-FFF2-40B4-BE49-F238E27FC236}">
                  <a16:creationId xmlns:a16="http://schemas.microsoft.com/office/drawing/2014/main" id="{ED9C1DE2-F452-4B15-B29E-67BB98C67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grpSp>
        <p:nvGrpSpPr>
          <p:cNvPr id="243" name="Group 133">
            <a:extLst>
              <a:ext uri="{FF2B5EF4-FFF2-40B4-BE49-F238E27FC236}">
                <a16:creationId xmlns:a16="http://schemas.microsoft.com/office/drawing/2014/main" id="{3DD42401-9201-4998-ACAD-C12300F037CC}"/>
              </a:ext>
            </a:extLst>
          </p:cNvPr>
          <p:cNvGrpSpPr>
            <a:grpSpLocks/>
          </p:cNvGrpSpPr>
          <p:nvPr/>
        </p:nvGrpSpPr>
        <p:grpSpPr bwMode="auto">
          <a:xfrm>
            <a:off x="1947723" y="6513665"/>
            <a:ext cx="73025" cy="79375"/>
            <a:chOff x="294" y="119"/>
            <a:chExt cx="46" cy="45"/>
          </a:xfrm>
        </p:grpSpPr>
        <p:sp>
          <p:nvSpPr>
            <p:cNvPr id="244" name="Line 134">
              <a:extLst>
                <a:ext uri="{FF2B5EF4-FFF2-40B4-BE49-F238E27FC236}">
                  <a16:creationId xmlns:a16="http://schemas.microsoft.com/office/drawing/2014/main" id="{E92AA62E-EAE9-4121-9DF0-157C18C32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19"/>
              <a:ext cx="0" cy="45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  <p:sp>
          <p:nvSpPr>
            <p:cNvPr id="245" name="Line 135">
              <a:extLst>
                <a:ext uri="{FF2B5EF4-FFF2-40B4-BE49-F238E27FC236}">
                  <a16:creationId xmlns:a16="http://schemas.microsoft.com/office/drawing/2014/main" id="{0B5D41DD-F952-4793-9A0F-0CBCBDD8D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" y="164"/>
              <a:ext cx="46" cy="0"/>
            </a:xfrm>
            <a:prstGeom prst="line">
              <a:avLst/>
            </a:prstGeom>
            <a:noFill/>
            <a:ln w="12700" cap="rnd">
              <a:solidFill>
                <a:srgbClr val="6600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endParaRPr>
            </a:p>
          </p:txBody>
        </p:sp>
      </p:grpSp>
      <p:sp>
        <p:nvSpPr>
          <p:cNvPr id="246" name="Rectangle 13">
            <a:extLst>
              <a:ext uri="{FF2B5EF4-FFF2-40B4-BE49-F238E27FC236}">
                <a16:creationId xmlns:a16="http://schemas.microsoft.com/office/drawing/2014/main" id="{93AC2C7E-7420-4B39-898D-AE84431DE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17" y="1130998"/>
            <a:ext cx="736265" cy="418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新生報到服務藍圖</a:t>
            </a:r>
          </a:p>
        </p:txBody>
      </p:sp>
      <p:sp>
        <p:nvSpPr>
          <p:cNvPr id="249" name="Text Box 50">
            <a:extLst>
              <a:ext uri="{FF2B5EF4-FFF2-40B4-BE49-F238E27FC236}">
                <a16:creationId xmlns:a16="http://schemas.microsoft.com/office/drawing/2014/main" id="{6CB2D59B-3319-4D77-97DA-9566EE5CC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572" y="5614767"/>
            <a:ext cx="12112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rPr>
              <a:t>輔導室</a:t>
            </a:r>
            <a:br>
              <a: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rPr>
            </a:b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微軟正黑體"/>
              </a:rPr>
              <a:t>家長志工</a:t>
            </a:r>
          </a:p>
        </p:txBody>
      </p:sp>
      <p:sp>
        <p:nvSpPr>
          <p:cNvPr id="250" name="Text Box 17">
            <a:extLst>
              <a:ext uri="{FF2B5EF4-FFF2-40B4-BE49-F238E27FC236}">
                <a16:creationId xmlns:a16="http://schemas.microsoft.com/office/drawing/2014/main" id="{3A81A0E3-4DCD-4253-B2EC-1A68B3939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37" y="2638578"/>
            <a:ext cx="492443" cy="13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  <a:cs typeface="微軟正黑體"/>
              </a:rPr>
              <a:t>有無報到單</a:t>
            </a:r>
          </a:p>
        </p:txBody>
      </p:sp>
      <p:sp>
        <p:nvSpPr>
          <p:cNvPr id="253" name="Text Box 101">
            <a:extLst>
              <a:ext uri="{FF2B5EF4-FFF2-40B4-BE49-F238E27FC236}">
                <a16:creationId xmlns:a16="http://schemas.microsoft.com/office/drawing/2014/main" id="{04134122-C128-41DC-A67D-2AAFD426E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349" y="255741"/>
            <a:ext cx="1023938" cy="6492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36000" rIns="36000" bIns="36000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軟正黑體"/>
              </a:rPr>
              <a:t>活動中心</a:t>
            </a: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DC1086E4-4A78-4AC3-B721-F703E60B921E}"/>
              </a:ext>
            </a:extLst>
          </p:cNvPr>
          <p:cNvCxnSpPr/>
          <p:nvPr/>
        </p:nvCxnSpPr>
        <p:spPr>
          <a:xfrm>
            <a:off x="9853473" y="906163"/>
            <a:ext cx="0" cy="3663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56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A999372-903F-4826-A23D-ED8959B57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31" y="84843"/>
            <a:ext cx="4870515" cy="36512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41D1715-61AD-45D7-AAB5-CF43EC49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85" y="3558618"/>
            <a:ext cx="4401160" cy="329938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1607DBD-4973-47BD-AAC3-C0B8C0BFA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01" y="0"/>
            <a:ext cx="5274788" cy="395430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89849CD-C464-48C7-8C59-E9DBBDF3B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54" y="3088978"/>
            <a:ext cx="5027629" cy="3769022"/>
          </a:xfrm>
          <a:prstGeom prst="rect">
            <a:avLst/>
          </a:prstGeom>
        </p:spPr>
      </p:pic>
      <p:pic>
        <p:nvPicPr>
          <p:cNvPr id="6" name="圖片 5">
            <a:hlinkClick r:id="rId10" action="ppaction://hlinkfile"/>
            <a:extLst>
              <a:ext uri="{FF2B5EF4-FFF2-40B4-BE49-F238E27FC236}">
                <a16:creationId xmlns:a16="http://schemas.microsoft.com/office/drawing/2014/main" id="{1FD4B199-C3BF-4C90-8442-EF882F83B6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49334" r="51017"/>
          <a:stretch/>
        </p:blipFill>
        <p:spPr>
          <a:xfrm>
            <a:off x="453749" y="5425369"/>
            <a:ext cx="568930" cy="7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73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麥迪遜">
  <a:themeElements>
    <a:clrScheme name="麥迪遜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麥迪遜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麥迪遜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TM02892315[[fn=絲縷]]</Template>
  <TotalTime>360</TotalTime>
  <Words>1153</Words>
  <Application>Microsoft Office PowerPoint</Application>
  <PresentationFormat>寬螢幕</PresentationFormat>
  <Paragraphs>239</Paragraphs>
  <Slides>9</Slides>
  <Notes>0</Notes>
  <HiddenSlides>1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</vt:i4>
      </vt:variant>
    </vt:vector>
  </HeadingPairs>
  <TitlesOfParts>
    <vt:vector size="21" baseType="lpstr">
      <vt:lpstr>Wingdings 3</vt:lpstr>
      <vt:lpstr>新細明體</vt:lpstr>
      <vt:lpstr>標楷體</vt:lpstr>
      <vt:lpstr>華康儷粗宋</vt:lpstr>
      <vt:lpstr>Wingdings</vt:lpstr>
      <vt:lpstr>Times New Roman</vt:lpstr>
      <vt:lpstr>Arial</vt:lpstr>
      <vt:lpstr>微軟正黑體</vt:lpstr>
      <vt:lpstr>Calibri</vt:lpstr>
      <vt:lpstr>MS Shell Dlg 2</vt:lpstr>
      <vt:lpstr>1_Office 佈景主題</vt:lpstr>
      <vt:lpstr>麥迪遜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USER1</dc:creator>
  <cp:lastModifiedBy>USER1</cp:lastModifiedBy>
  <cp:revision>45</cp:revision>
  <dcterms:created xsi:type="dcterms:W3CDTF">2021-04-22T01:57:38Z</dcterms:created>
  <dcterms:modified xsi:type="dcterms:W3CDTF">2021-04-23T04:06:02Z</dcterms:modified>
</cp:coreProperties>
</file>