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19" r:id="rId2"/>
    <p:sldId id="356" r:id="rId3"/>
    <p:sldId id="344" r:id="rId4"/>
    <p:sldId id="274" r:id="rId5"/>
    <p:sldId id="273" r:id="rId6"/>
    <p:sldId id="321" r:id="rId7"/>
    <p:sldId id="322" r:id="rId8"/>
    <p:sldId id="323" r:id="rId9"/>
    <p:sldId id="350" r:id="rId10"/>
    <p:sldId id="336" r:id="rId11"/>
    <p:sldId id="338" r:id="rId12"/>
    <p:sldId id="333" r:id="rId13"/>
    <p:sldId id="340" r:id="rId14"/>
    <p:sldId id="346" r:id="rId15"/>
    <p:sldId id="342" r:id="rId16"/>
    <p:sldId id="352" r:id="rId17"/>
    <p:sldId id="278" r:id="rId18"/>
    <p:sldId id="256" r:id="rId19"/>
    <p:sldId id="271" r:id="rId20"/>
    <p:sldId id="275" r:id="rId21"/>
    <p:sldId id="341" r:id="rId22"/>
    <p:sldId id="279" r:id="rId23"/>
    <p:sldId id="298" r:id="rId24"/>
    <p:sldId id="355" r:id="rId25"/>
    <p:sldId id="330" r:id="rId26"/>
    <p:sldId id="317" r:id="rId27"/>
    <p:sldId id="318" r:id="rId28"/>
    <p:sldId id="337" r:id="rId29"/>
    <p:sldId id="362" r:id="rId30"/>
    <p:sldId id="361" r:id="rId31"/>
    <p:sldId id="348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2C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381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381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381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381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381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381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CCECFF"/>
          </a:solidFill>
        </a:fill>
      </a:tcStyle>
    </a:band2H>
    <a:firstCol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CECFF"/>
          </a:solidFill>
        </a:fill>
      </a:tcStyle>
    </a:lastRow>
    <a:firstRow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38100" cap="flat">
              <a:solidFill>
                <a:srgbClr val="CCECFF"/>
              </a:solidFill>
              <a:prstDash val="solid"/>
              <a:round/>
            </a:ln>
          </a:top>
          <a:bottom>
            <a:ln w="127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CCECFF"/>
        </a:fontRef>
        <a:srgbClr val="CCECFF"/>
      </a:tcTxStyle>
      <a:tcStyle>
        <a:tcBdr>
          <a:left>
            <a:ln w="12700" cap="flat">
              <a:solidFill>
                <a:srgbClr val="CCECFF"/>
              </a:solidFill>
              <a:prstDash val="solid"/>
              <a:round/>
            </a:ln>
          </a:left>
          <a:right>
            <a:ln w="12700" cap="flat">
              <a:solidFill>
                <a:srgbClr val="CCECFF"/>
              </a:solidFill>
              <a:prstDash val="solid"/>
              <a:round/>
            </a:ln>
          </a:right>
          <a:top>
            <a:ln w="12700" cap="flat">
              <a:solidFill>
                <a:srgbClr val="CCECFF"/>
              </a:solidFill>
              <a:prstDash val="solid"/>
              <a:round/>
            </a:ln>
          </a:top>
          <a:bottom>
            <a:ln w="38100" cap="flat">
              <a:solidFill>
                <a:srgbClr val="CCECFF"/>
              </a:solidFill>
              <a:prstDash val="solid"/>
              <a:round/>
            </a:ln>
          </a:bottom>
          <a:insideH>
            <a:ln w="12700" cap="flat">
              <a:solidFill>
                <a:srgbClr val="CCECFF"/>
              </a:solidFill>
              <a:prstDash val="solid"/>
              <a:round/>
            </a:ln>
          </a:insideH>
          <a:insideV>
            <a:ln w="12700" cap="flat">
              <a:solidFill>
                <a:srgbClr val="CCEC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7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D4FED-4CA6-4739-AD5F-30B661438D96}" type="doc">
      <dgm:prSet loTypeId="urn:microsoft.com/office/officeart/2005/8/layout/radial5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988760E-CCB4-451D-B06E-89E96C15D209}">
      <dgm:prSet phldrT="[文字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800" b="1" dirty="0" smtClean="0">
              <a:solidFill>
                <a:srgbClr val="FFFFFF"/>
              </a:solidFill>
              <a:latin typeface="+mj-ea"/>
              <a:ea typeface="+mj-ea"/>
            </a:rPr>
            <a:t>自學生</a:t>
          </a:r>
          <a:endParaRPr lang="en-US" altLang="zh-TW" sz="1800" b="1" dirty="0" smtClean="0">
            <a:solidFill>
              <a:srgbClr val="FFFFFF"/>
            </a:solidFill>
            <a:latin typeface="+mj-ea"/>
            <a:ea typeface="+mj-ea"/>
          </a:endParaRPr>
        </a:p>
        <a:p>
          <a:r>
            <a:rPr lang="zh-TW" altLang="en-US" sz="1800" b="1" dirty="0" smtClean="0">
              <a:solidFill>
                <a:srgbClr val="FFFFFF"/>
              </a:solidFill>
              <a:latin typeface="+mj-ea"/>
              <a:ea typeface="+mj-ea"/>
            </a:rPr>
            <a:t>家庭陪伴系統</a:t>
          </a:r>
          <a:endParaRPr lang="zh-TW" altLang="en-US" sz="1800" b="1" dirty="0">
            <a:solidFill>
              <a:srgbClr val="FFFFFF"/>
            </a:solidFill>
            <a:latin typeface="+mj-ea"/>
            <a:ea typeface="+mj-ea"/>
          </a:endParaRPr>
        </a:p>
      </dgm:t>
    </dgm:pt>
    <dgm:pt modelId="{5810FA9E-6392-4058-ABAE-EB72D1F925F5}" type="parTrans" cxnId="{6051C262-5353-4478-9396-F9BA7D766867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01D30F-7D6D-40CE-8DD4-D676C0FC2ECA}" type="sibTrans" cxnId="{6051C262-5353-4478-9396-F9BA7D766867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93C926-AD39-44EF-A995-143BA9501970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dirty="0" smtClean="0">
              <a:latin typeface="+mj-ea"/>
              <a:ea typeface="+mj-ea"/>
            </a:rPr>
            <a:t>社區職業體驗及學習</a:t>
          </a:r>
          <a:endParaRPr lang="zh-TW" altLang="en-US" sz="1800" dirty="0">
            <a:latin typeface="+mj-ea"/>
            <a:ea typeface="+mj-ea"/>
          </a:endParaRPr>
        </a:p>
      </dgm:t>
    </dgm:pt>
    <dgm:pt modelId="{78FA7F19-21D8-4F78-91C2-AE4E955C035E}" type="parTrans" cxnId="{EF2F4837-E07C-48D8-9647-B4296ABA0787}">
      <dgm:prSet custT="1"/>
      <dgm:spPr/>
      <dgm:t>
        <a:bodyPr/>
        <a:lstStyle/>
        <a:p>
          <a:endParaRPr lang="zh-TW" altLang="en-US" sz="1600" dirty="0">
            <a:solidFill>
              <a:schemeClr val="tx1"/>
            </a:solidFill>
            <a:latin typeface="+mj-ea"/>
            <a:ea typeface="+mj-ea"/>
          </a:endParaRPr>
        </a:p>
      </dgm:t>
    </dgm:pt>
    <dgm:pt modelId="{FB76910A-1621-41E3-8AC8-FC34BDFC36CB}" type="sibTrans" cxnId="{EF2F4837-E07C-48D8-9647-B4296ABA0787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6789DB-BB9C-4B65-8178-311170C4F553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dirty="0" smtClean="0">
              <a:latin typeface="+mj-ea"/>
              <a:ea typeface="+mj-ea"/>
            </a:rPr>
            <a:t>親子心理諮詢</a:t>
          </a:r>
          <a:endParaRPr lang="zh-TW" altLang="en-US" sz="1800" dirty="0">
            <a:latin typeface="+mj-ea"/>
            <a:ea typeface="+mj-ea"/>
          </a:endParaRPr>
        </a:p>
      </dgm:t>
    </dgm:pt>
    <dgm:pt modelId="{069AB20A-CA9E-48A0-A998-6DA9E8DD1DEE}" type="parTrans" cxnId="{0915F04F-4E21-4A6D-ABDD-20386C8F2525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  <a:latin typeface="+mj-ea"/>
            <a:ea typeface="+mj-ea"/>
          </a:endParaRPr>
        </a:p>
      </dgm:t>
    </dgm:pt>
    <dgm:pt modelId="{4320A004-A784-44FC-A7FC-AAEEF3B86B0F}" type="sibTrans" cxnId="{0915F04F-4E21-4A6D-ABDD-20386C8F2525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98070F-55BD-4B3D-8356-181C4CE72F6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dirty="0" smtClean="0">
              <a:latin typeface="+mj-ea"/>
              <a:ea typeface="+mj-ea"/>
            </a:rPr>
            <a:t>團體</a:t>
          </a:r>
          <a:endParaRPr lang="en-US" altLang="zh-TW" sz="1800" dirty="0" smtClean="0">
            <a:latin typeface="+mj-ea"/>
            <a:ea typeface="+mj-ea"/>
          </a:endParaRPr>
        </a:p>
        <a:p>
          <a:r>
            <a:rPr lang="zh-TW" altLang="en-US" sz="1800" dirty="0" smtClean="0">
              <a:latin typeface="+mj-ea"/>
              <a:ea typeface="+mj-ea"/>
            </a:rPr>
            <a:t>自學</a:t>
          </a:r>
          <a:endParaRPr lang="zh-TW" altLang="en-US" sz="1800" dirty="0">
            <a:latin typeface="+mj-ea"/>
            <a:ea typeface="+mj-ea"/>
          </a:endParaRPr>
        </a:p>
      </dgm:t>
    </dgm:pt>
    <dgm:pt modelId="{A9D416AB-CD87-4291-BF80-762CA499754C}" type="parTrans" cxnId="{5442995F-F411-41E0-9DAA-4E7AF656BF93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  <a:latin typeface="+mj-ea"/>
            <a:ea typeface="+mj-ea"/>
          </a:endParaRPr>
        </a:p>
      </dgm:t>
    </dgm:pt>
    <dgm:pt modelId="{88742192-50DD-4C46-AC9E-6A635B8DE082}" type="sibTrans" cxnId="{5442995F-F411-41E0-9DAA-4E7AF656BF93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CAA4A0-CBEC-4C1A-B013-5524550FE22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dirty="0" smtClean="0">
              <a:latin typeface="+mj-ea"/>
              <a:ea typeface="+mj-ea"/>
            </a:rPr>
            <a:t>學生天賦自由</a:t>
          </a:r>
          <a:endParaRPr lang="zh-TW" altLang="en-US" sz="1800" dirty="0">
            <a:latin typeface="+mj-ea"/>
            <a:ea typeface="+mj-ea"/>
          </a:endParaRPr>
        </a:p>
      </dgm:t>
    </dgm:pt>
    <dgm:pt modelId="{A149E8F2-525E-4DA7-87B9-565334C6A70B}" type="parTrans" cxnId="{229C4E8C-2C6D-47BF-8119-32752275A360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  <a:latin typeface="+mj-ea"/>
            <a:ea typeface="+mj-ea"/>
          </a:endParaRPr>
        </a:p>
      </dgm:t>
    </dgm:pt>
    <dgm:pt modelId="{4BDDE338-939D-4040-B24C-7AA6C807FA29}" type="sibTrans" cxnId="{229C4E8C-2C6D-47BF-8119-32752275A360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C96B7A-2A97-427E-8E0A-0E197799C15C}" type="pres">
      <dgm:prSet presAssocID="{32BD4FED-4CA6-4739-AD5F-30B661438D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8BC6E29-A424-481D-9C17-07B12401D774}" type="pres">
      <dgm:prSet presAssocID="{C988760E-CCB4-451D-B06E-89E96C15D209}" presName="centerShape" presStyleLbl="node0" presStyleIdx="0" presStyleCnt="1" custScaleX="146639" custScaleY="134540" custLinFactNeighborX="2804" custLinFactNeighborY="-742"/>
      <dgm:spPr/>
      <dgm:t>
        <a:bodyPr/>
        <a:lstStyle/>
        <a:p>
          <a:endParaRPr lang="zh-TW" altLang="en-US"/>
        </a:p>
      </dgm:t>
    </dgm:pt>
    <dgm:pt modelId="{C461FBF6-B8A2-4CBF-A6B1-2C75C5804BA8}" type="pres">
      <dgm:prSet presAssocID="{78FA7F19-21D8-4F78-91C2-AE4E955C035E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B002BB7B-F2DE-4B59-B839-4C212DF04EF8}" type="pres">
      <dgm:prSet presAssocID="{78FA7F19-21D8-4F78-91C2-AE4E955C035E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4C3CB561-1780-4B0E-AC9E-5168E6CE4F39}" type="pres">
      <dgm:prSet presAssocID="{D393C926-AD39-44EF-A995-143BA9501970}" presName="node" presStyleLbl="node1" presStyleIdx="0" presStyleCnt="4" custRadScaleRad="100267" custRadScaleInc="51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58457B-B5B9-42C4-8416-82ACCD1FC37D}" type="pres">
      <dgm:prSet presAssocID="{A9D416AB-CD87-4291-BF80-762CA499754C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1AD8C0CD-A9D8-4AE1-88E1-FF51C6F92B26}" type="pres">
      <dgm:prSet presAssocID="{A9D416AB-CD87-4291-BF80-762CA499754C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5254E6C0-4CDC-458D-9D6C-A35977922E20}" type="pres">
      <dgm:prSet presAssocID="{CC98070F-55BD-4B3D-8356-181C4CE72F63}" presName="node" presStyleLbl="node1" presStyleIdx="1" presStyleCnt="4" custRadScaleRad="108101" custRadScaleInc="-39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AB8957-153C-41A3-834C-3F45FD32B5E8}" type="pres">
      <dgm:prSet presAssocID="{A149E8F2-525E-4DA7-87B9-565334C6A70B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B08B6F0A-DDB3-4E8D-A550-9B0B3964FA9B}" type="pres">
      <dgm:prSet presAssocID="{A149E8F2-525E-4DA7-87B9-565334C6A70B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00A2EA51-D362-4DA3-953B-4863C42C45E0}" type="pres">
      <dgm:prSet presAssocID="{E9CAA4A0-CBEC-4C1A-B013-5524550FE225}" presName="node" presStyleLbl="node1" presStyleIdx="2" presStyleCnt="4" custRadScaleRad="102424" custRadScaleInc="-13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B508F6-8193-4650-80D1-FD00B2F9273A}" type="pres">
      <dgm:prSet presAssocID="{069AB20A-CA9E-48A0-A998-6DA9E8DD1DEE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83C8BFBD-71BC-4DA2-8FEF-8A422E52C415}" type="pres">
      <dgm:prSet presAssocID="{069AB20A-CA9E-48A0-A998-6DA9E8DD1DEE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E01EAEFC-2BDB-4718-A836-AE657C86C8A5}" type="pres">
      <dgm:prSet presAssocID="{466789DB-BB9C-4B65-8178-311170C4F5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BFF3AF8-3620-43C5-978D-10D3FAD63DB7}" type="presOf" srcId="{A149E8F2-525E-4DA7-87B9-565334C6A70B}" destId="{16AB8957-153C-41A3-834C-3F45FD32B5E8}" srcOrd="0" destOrd="0" presId="urn:microsoft.com/office/officeart/2005/8/layout/radial5"/>
    <dgm:cxn modelId="{EBB5A5F3-3D40-4B4C-84B3-D661B36EFE12}" type="presOf" srcId="{069AB20A-CA9E-48A0-A998-6DA9E8DD1DEE}" destId="{E0B508F6-8193-4650-80D1-FD00B2F9273A}" srcOrd="0" destOrd="0" presId="urn:microsoft.com/office/officeart/2005/8/layout/radial5"/>
    <dgm:cxn modelId="{C7A4B76D-626F-4A0B-976F-02D51944A140}" type="presOf" srcId="{A9D416AB-CD87-4291-BF80-762CA499754C}" destId="{2958457B-B5B9-42C4-8416-82ACCD1FC37D}" srcOrd="0" destOrd="0" presId="urn:microsoft.com/office/officeart/2005/8/layout/radial5"/>
    <dgm:cxn modelId="{D24D1E18-D7D2-4B99-A923-0654A2FEC64B}" type="presOf" srcId="{069AB20A-CA9E-48A0-A998-6DA9E8DD1DEE}" destId="{83C8BFBD-71BC-4DA2-8FEF-8A422E52C415}" srcOrd="1" destOrd="0" presId="urn:microsoft.com/office/officeart/2005/8/layout/radial5"/>
    <dgm:cxn modelId="{28972032-6DD0-4FDC-892C-CE68B8E6AFE7}" type="presOf" srcId="{A149E8F2-525E-4DA7-87B9-565334C6A70B}" destId="{B08B6F0A-DDB3-4E8D-A550-9B0B3964FA9B}" srcOrd="1" destOrd="0" presId="urn:microsoft.com/office/officeart/2005/8/layout/radial5"/>
    <dgm:cxn modelId="{4DC8A2A1-1606-4B03-8ABA-7A8048ECE04D}" type="presOf" srcId="{A9D416AB-CD87-4291-BF80-762CA499754C}" destId="{1AD8C0CD-A9D8-4AE1-88E1-FF51C6F92B26}" srcOrd="1" destOrd="0" presId="urn:microsoft.com/office/officeart/2005/8/layout/radial5"/>
    <dgm:cxn modelId="{5442995F-F411-41E0-9DAA-4E7AF656BF93}" srcId="{C988760E-CCB4-451D-B06E-89E96C15D209}" destId="{CC98070F-55BD-4B3D-8356-181C4CE72F63}" srcOrd="1" destOrd="0" parTransId="{A9D416AB-CD87-4291-BF80-762CA499754C}" sibTransId="{88742192-50DD-4C46-AC9E-6A635B8DE082}"/>
    <dgm:cxn modelId="{3B88A2C1-C3E3-42D8-BB3F-D4C3A063F470}" type="presOf" srcId="{E9CAA4A0-CBEC-4C1A-B013-5524550FE225}" destId="{00A2EA51-D362-4DA3-953B-4863C42C45E0}" srcOrd="0" destOrd="0" presId="urn:microsoft.com/office/officeart/2005/8/layout/radial5"/>
    <dgm:cxn modelId="{19BE37E0-54F5-45A8-ACA2-7393E546FE11}" type="presOf" srcId="{78FA7F19-21D8-4F78-91C2-AE4E955C035E}" destId="{C461FBF6-B8A2-4CBF-A6B1-2C75C5804BA8}" srcOrd="0" destOrd="0" presId="urn:microsoft.com/office/officeart/2005/8/layout/radial5"/>
    <dgm:cxn modelId="{63A65B52-FD90-4510-9709-283E723562F8}" type="presOf" srcId="{D393C926-AD39-44EF-A995-143BA9501970}" destId="{4C3CB561-1780-4B0E-AC9E-5168E6CE4F39}" srcOrd="0" destOrd="0" presId="urn:microsoft.com/office/officeart/2005/8/layout/radial5"/>
    <dgm:cxn modelId="{BCD6EF28-E57D-4469-801A-2F279BE570EC}" type="presOf" srcId="{C988760E-CCB4-451D-B06E-89E96C15D209}" destId="{58BC6E29-A424-481D-9C17-07B12401D774}" srcOrd="0" destOrd="0" presId="urn:microsoft.com/office/officeart/2005/8/layout/radial5"/>
    <dgm:cxn modelId="{B79DDBE8-4406-4DB4-84BF-5B78DC41E54D}" type="presOf" srcId="{CC98070F-55BD-4B3D-8356-181C4CE72F63}" destId="{5254E6C0-4CDC-458D-9D6C-A35977922E20}" srcOrd="0" destOrd="0" presId="urn:microsoft.com/office/officeart/2005/8/layout/radial5"/>
    <dgm:cxn modelId="{229C4E8C-2C6D-47BF-8119-32752275A360}" srcId="{C988760E-CCB4-451D-B06E-89E96C15D209}" destId="{E9CAA4A0-CBEC-4C1A-B013-5524550FE225}" srcOrd="2" destOrd="0" parTransId="{A149E8F2-525E-4DA7-87B9-565334C6A70B}" sibTransId="{4BDDE338-939D-4040-B24C-7AA6C807FA29}"/>
    <dgm:cxn modelId="{A06D7F3A-08C1-493B-B641-63F12B6251E5}" type="presOf" srcId="{466789DB-BB9C-4B65-8178-311170C4F553}" destId="{E01EAEFC-2BDB-4718-A836-AE657C86C8A5}" srcOrd="0" destOrd="0" presId="urn:microsoft.com/office/officeart/2005/8/layout/radial5"/>
    <dgm:cxn modelId="{EF2F4837-E07C-48D8-9647-B4296ABA0787}" srcId="{C988760E-CCB4-451D-B06E-89E96C15D209}" destId="{D393C926-AD39-44EF-A995-143BA9501970}" srcOrd="0" destOrd="0" parTransId="{78FA7F19-21D8-4F78-91C2-AE4E955C035E}" sibTransId="{FB76910A-1621-41E3-8AC8-FC34BDFC36CB}"/>
    <dgm:cxn modelId="{6051C262-5353-4478-9396-F9BA7D766867}" srcId="{32BD4FED-4CA6-4739-AD5F-30B661438D96}" destId="{C988760E-CCB4-451D-B06E-89E96C15D209}" srcOrd="0" destOrd="0" parTransId="{5810FA9E-6392-4058-ABAE-EB72D1F925F5}" sibTransId="{4501D30F-7D6D-40CE-8DD4-D676C0FC2ECA}"/>
    <dgm:cxn modelId="{0915F04F-4E21-4A6D-ABDD-20386C8F2525}" srcId="{C988760E-CCB4-451D-B06E-89E96C15D209}" destId="{466789DB-BB9C-4B65-8178-311170C4F553}" srcOrd="3" destOrd="0" parTransId="{069AB20A-CA9E-48A0-A998-6DA9E8DD1DEE}" sibTransId="{4320A004-A784-44FC-A7FC-AAEEF3B86B0F}"/>
    <dgm:cxn modelId="{B5407E6D-7567-44C3-8962-9256EF9D106A}" type="presOf" srcId="{78FA7F19-21D8-4F78-91C2-AE4E955C035E}" destId="{B002BB7B-F2DE-4B59-B839-4C212DF04EF8}" srcOrd="1" destOrd="0" presId="urn:microsoft.com/office/officeart/2005/8/layout/radial5"/>
    <dgm:cxn modelId="{CECF249F-48A4-4ABC-A5EA-F967A09F5F4F}" type="presOf" srcId="{32BD4FED-4CA6-4739-AD5F-30B661438D96}" destId="{2AC96B7A-2A97-427E-8E0A-0E197799C15C}" srcOrd="0" destOrd="0" presId="urn:microsoft.com/office/officeart/2005/8/layout/radial5"/>
    <dgm:cxn modelId="{31DE8CFA-D068-43EB-8AA8-45AE3066C15A}" type="presParOf" srcId="{2AC96B7A-2A97-427E-8E0A-0E197799C15C}" destId="{58BC6E29-A424-481D-9C17-07B12401D774}" srcOrd="0" destOrd="0" presId="urn:microsoft.com/office/officeart/2005/8/layout/radial5"/>
    <dgm:cxn modelId="{7D689ED7-B104-4290-8B05-E467BB2D9041}" type="presParOf" srcId="{2AC96B7A-2A97-427E-8E0A-0E197799C15C}" destId="{C461FBF6-B8A2-4CBF-A6B1-2C75C5804BA8}" srcOrd="1" destOrd="0" presId="urn:microsoft.com/office/officeart/2005/8/layout/radial5"/>
    <dgm:cxn modelId="{A6F21E6C-C9C9-458F-A054-C3063341A67D}" type="presParOf" srcId="{C461FBF6-B8A2-4CBF-A6B1-2C75C5804BA8}" destId="{B002BB7B-F2DE-4B59-B839-4C212DF04EF8}" srcOrd="0" destOrd="0" presId="urn:microsoft.com/office/officeart/2005/8/layout/radial5"/>
    <dgm:cxn modelId="{46DB9A31-9418-4ECF-A4E9-11D23D011DBE}" type="presParOf" srcId="{2AC96B7A-2A97-427E-8E0A-0E197799C15C}" destId="{4C3CB561-1780-4B0E-AC9E-5168E6CE4F39}" srcOrd="2" destOrd="0" presId="urn:microsoft.com/office/officeart/2005/8/layout/radial5"/>
    <dgm:cxn modelId="{64E9347E-0E13-4BDA-BE97-86D89F72A71C}" type="presParOf" srcId="{2AC96B7A-2A97-427E-8E0A-0E197799C15C}" destId="{2958457B-B5B9-42C4-8416-82ACCD1FC37D}" srcOrd="3" destOrd="0" presId="urn:microsoft.com/office/officeart/2005/8/layout/radial5"/>
    <dgm:cxn modelId="{8D0F7677-97B8-4D5F-AA86-FED6B8751DE3}" type="presParOf" srcId="{2958457B-B5B9-42C4-8416-82ACCD1FC37D}" destId="{1AD8C0CD-A9D8-4AE1-88E1-FF51C6F92B26}" srcOrd="0" destOrd="0" presId="urn:microsoft.com/office/officeart/2005/8/layout/radial5"/>
    <dgm:cxn modelId="{C8BF251F-B845-4928-BFED-55CC656D3835}" type="presParOf" srcId="{2AC96B7A-2A97-427E-8E0A-0E197799C15C}" destId="{5254E6C0-4CDC-458D-9D6C-A35977922E20}" srcOrd="4" destOrd="0" presId="urn:microsoft.com/office/officeart/2005/8/layout/radial5"/>
    <dgm:cxn modelId="{211B5520-5D06-4579-AFB0-1CD632615572}" type="presParOf" srcId="{2AC96B7A-2A97-427E-8E0A-0E197799C15C}" destId="{16AB8957-153C-41A3-834C-3F45FD32B5E8}" srcOrd="5" destOrd="0" presId="urn:microsoft.com/office/officeart/2005/8/layout/radial5"/>
    <dgm:cxn modelId="{F5DC9571-38EC-475B-B2C0-BBE3A03D0441}" type="presParOf" srcId="{16AB8957-153C-41A3-834C-3F45FD32B5E8}" destId="{B08B6F0A-DDB3-4E8D-A550-9B0B3964FA9B}" srcOrd="0" destOrd="0" presId="urn:microsoft.com/office/officeart/2005/8/layout/radial5"/>
    <dgm:cxn modelId="{F0583C33-1182-4EDD-B8FD-30197E91C63E}" type="presParOf" srcId="{2AC96B7A-2A97-427E-8E0A-0E197799C15C}" destId="{00A2EA51-D362-4DA3-953B-4863C42C45E0}" srcOrd="6" destOrd="0" presId="urn:microsoft.com/office/officeart/2005/8/layout/radial5"/>
    <dgm:cxn modelId="{FBC9F4BB-1EAF-4679-82E6-E9344EFCCED9}" type="presParOf" srcId="{2AC96B7A-2A97-427E-8E0A-0E197799C15C}" destId="{E0B508F6-8193-4650-80D1-FD00B2F9273A}" srcOrd="7" destOrd="0" presId="urn:microsoft.com/office/officeart/2005/8/layout/radial5"/>
    <dgm:cxn modelId="{DA7E181C-59BF-4FAA-8176-EBF77ABAED43}" type="presParOf" srcId="{E0B508F6-8193-4650-80D1-FD00B2F9273A}" destId="{83C8BFBD-71BC-4DA2-8FEF-8A422E52C415}" srcOrd="0" destOrd="0" presId="urn:microsoft.com/office/officeart/2005/8/layout/radial5"/>
    <dgm:cxn modelId="{AF65CBF2-0D56-4640-8473-977089690B02}" type="presParOf" srcId="{2AC96B7A-2A97-427E-8E0A-0E197799C15C}" destId="{E01EAEFC-2BDB-4718-A836-AE657C86C8A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C6E29-A424-481D-9C17-07B12401D774}">
      <dsp:nvSpPr>
        <dsp:cNvPr id="0" name=""/>
        <dsp:cNvSpPr/>
      </dsp:nvSpPr>
      <dsp:spPr>
        <a:xfrm>
          <a:off x="2688507" y="1364359"/>
          <a:ext cx="1653739" cy="1517291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FFFFFF"/>
              </a:solidFill>
              <a:latin typeface="+mj-ea"/>
              <a:ea typeface="+mj-ea"/>
            </a:rPr>
            <a:t>自學生</a:t>
          </a:r>
          <a:endParaRPr lang="en-US" altLang="zh-TW" sz="1800" b="1" kern="1200" dirty="0" smtClean="0">
            <a:solidFill>
              <a:srgbClr val="FFFFFF"/>
            </a:solidFill>
            <a:latin typeface="+mj-ea"/>
            <a:ea typeface="+mj-ea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FFFFFF"/>
              </a:solidFill>
              <a:latin typeface="+mj-ea"/>
              <a:ea typeface="+mj-ea"/>
            </a:rPr>
            <a:t>家庭陪伴系統</a:t>
          </a:r>
          <a:endParaRPr lang="zh-TW" altLang="en-US" sz="1800" b="1" kern="1200" dirty="0">
            <a:solidFill>
              <a:srgbClr val="FFFFFF"/>
            </a:solidFill>
            <a:latin typeface="+mj-ea"/>
            <a:ea typeface="+mj-ea"/>
          </a:endParaRPr>
        </a:p>
      </dsp:txBody>
      <dsp:txXfrm>
        <a:off x="2930691" y="1586561"/>
        <a:ext cx="1169371" cy="1072887"/>
      </dsp:txXfrm>
    </dsp:sp>
    <dsp:sp modelId="{C461FBF6-B8A2-4CBF-A6B1-2C75C5804BA8}">
      <dsp:nvSpPr>
        <dsp:cNvPr id="0" name=""/>
        <dsp:cNvSpPr/>
      </dsp:nvSpPr>
      <dsp:spPr>
        <a:xfrm rot="16145348">
          <a:off x="3438745" y="1057897"/>
          <a:ext cx="125492" cy="383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10800000">
        <a:off x="3457868" y="1153407"/>
        <a:ext cx="87844" cy="230063"/>
      </dsp:txXfrm>
    </dsp:sp>
    <dsp:sp modelId="{4C3CB561-1780-4B0E-AC9E-5168E6CE4F39}">
      <dsp:nvSpPr>
        <dsp:cNvPr id="0" name=""/>
        <dsp:cNvSpPr/>
      </dsp:nvSpPr>
      <dsp:spPr>
        <a:xfrm>
          <a:off x="2926708" y="0"/>
          <a:ext cx="1127762" cy="112776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+mj-ea"/>
              <a:ea typeface="+mj-ea"/>
            </a:rPr>
            <a:t>社區職業體驗及學習</a:t>
          </a:r>
          <a:endParaRPr lang="zh-TW" altLang="en-US" sz="1800" kern="1200" dirty="0">
            <a:latin typeface="+mj-ea"/>
            <a:ea typeface="+mj-ea"/>
          </a:endParaRPr>
        </a:p>
      </dsp:txBody>
      <dsp:txXfrm>
        <a:off x="3091865" y="165157"/>
        <a:ext cx="797448" cy="797448"/>
      </dsp:txXfrm>
    </dsp:sp>
    <dsp:sp modelId="{2958457B-B5B9-42C4-8416-82ACCD1FC37D}">
      <dsp:nvSpPr>
        <dsp:cNvPr id="0" name=""/>
        <dsp:cNvSpPr/>
      </dsp:nvSpPr>
      <dsp:spPr>
        <a:xfrm rot="21536856">
          <a:off x="4392164" y="1914070"/>
          <a:ext cx="120698" cy="383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solidFill>
              <a:schemeClr val="tx1"/>
            </a:solidFill>
            <a:latin typeface="+mj-ea"/>
            <a:ea typeface="+mj-ea"/>
          </a:endParaRPr>
        </a:p>
      </dsp:txBody>
      <dsp:txXfrm>
        <a:off x="4392167" y="1991091"/>
        <a:ext cx="84489" cy="230063"/>
      </dsp:txXfrm>
    </dsp:sp>
    <dsp:sp modelId="{5254E6C0-4CDC-458D-9D6C-A35977922E20}">
      <dsp:nvSpPr>
        <dsp:cNvPr id="0" name=""/>
        <dsp:cNvSpPr/>
      </dsp:nvSpPr>
      <dsp:spPr>
        <a:xfrm>
          <a:off x="4569682" y="1529398"/>
          <a:ext cx="1127762" cy="112776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+mj-ea"/>
              <a:ea typeface="+mj-ea"/>
            </a:rPr>
            <a:t>團體</a:t>
          </a:r>
          <a:endParaRPr lang="en-US" altLang="zh-TW" sz="1800" kern="1200" dirty="0" smtClean="0">
            <a:latin typeface="+mj-ea"/>
            <a:ea typeface="+mj-ea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+mj-ea"/>
              <a:ea typeface="+mj-ea"/>
            </a:rPr>
            <a:t>自學</a:t>
          </a:r>
          <a:endParaRPr lang="zh-TW" altLang="en-US" sz="1800" kern="1200" dirty="0">
            <a:latin typeface="+mj-ea"/>
            <a:ea typeface="+mj-ea"/>
          </a:endParaRPr>
        </a:p>
      </dsp:txBody>
      <dsp:txXfrm>
        <a:off x="4734839" y="1694555"/>
        <a:ext cx="797448" cy="797448"/>
      </dsp:txXfrm>
    </dsp:sp>
    <dsp:sp modelId="{16AB8957-153C-41A3-834C-3F45FD32B5E8}">
      <dsp:nvSpPr>
        <dsp:cNvPr id="0" name=""/>
        <dsp:cNvSpPr/>
      </dsp:nvSpPr>
      <dsp:spPr>
        <a:xfrm rot="5235028">
          <a:off x="3482835" y="2827356"/>
          <a:ext cx="151152" cy="383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solidFill>
              <a:schemeClr val="tx1"/>
            </a:solidFill>
            <a:latin typeface="+mj-ea"/>
            <a:ea typeface="+mj-ea"/>
          </a:endParaRPr>
        </a:p>
      </dsp:txBody>
      <dsp:txXfrm>
        <a:off x="3504420" y="2881397"/>
        <a:ext cx="105806" cy="230063"/>
      </dsp:txXfrm>
    </dsp:sp>
    <dsp:sp modelId="{00A2EA51-D362-4DA3-953B-4863C42C45E0}">
      <dsp:nvSpPr>
        <dsp:cNvPr id="0" name=""/>
        <dsp:cNvSpPr/>
      </dsp:nvSpPr>
      <dsp:spPr>
        <a:xfrm>
          <a:off x="3028625" y="3165132"/>
          <a:ext cx="1127762" cy="112776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+mj-ea"/>
              <a:ea typeface="+mj-ea"/>
            </a:rPr>
            <a:t>學生天賦自由</a:t>
          </a:r>
          <a:endParaRPr lang="zh-TW" altLang="en-US" sz="1800" kern="1200" dirty="0">
            <a:latin typeface="+mj-ea"/>
            <a:ea typeface="+mj-ea"/>
          </a:endParaRPr>
        </a:p>
      </dsp:txBody>
      <dsp:txXfrm>
        <a:off x="3193782" y="3330289"/>
        <a:ext cx="797448" cy="797448"/>
      </dsp:txXfrm>
    </dsp:sp>
    <dsp:sp modelId="{E0B508F6-8193-4650-80D1-FD00B2F9273A}">
      <dsp:nvSpPr>
        <dsp:cNvPr id="0" name=""/>
        <dsp:cNvSpPr/>
      </dsp:nvSpPr>
      <dsp:spPr>
        <a:xfrm rot="10751696">
          <a:off x="2480382" y="1944795"/>
          <a:ext cx="147153" cy="383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solidFill>
              <a:schemeClr val="tx1"/>
            </a:solidFill>
            <a:latin typeface="+mj-ea"/>
            <a:ea typeface="+mj-ea"/>
          </a:endParaRPr>
        </a:p>
      </dsp:txBody>
      <dsp:txXfrm rot="10800000">
        <a:off x="2524526" y="2021173"/>
        <a:ext cx="103007" cy="230063"/>
      </dsp:txXfrm>
    </dsp:sp>
    <dsp:sp modelId="{E01EAEFC-2BDB-4718-A836-AE657C86C8A5}">
      <dsp:nvSpPr>
        <dsp:cNvPr id="0" name=""/>
        <dsp:cNvSpPr/>
      </dsp:nvSpPr>
      <dsp:spPr>
        <a:xfrm>
          <a:off x="1283277" y="1582566"/>
          <a:ext cx="1127762" cy="112776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+mj-ea"/>
              <a:ea typeface="+mj-ea"/>
            </a:rPr>
            <a:t>親子心理諮詢</a:t>
          </a:r>
          <a:endParaRPr lang="zh-TW" altLang="en-US" sz="1800" kern="1200" dirty="0">
            <a:latin typeface="+mj-ea"/>
            <a:ea typeface="+mj-ea"/>
          </a:endParaRPr>
        </a:p>
      </dsp:txBody>
      <dsp:txXfrm>
        <a:off x="1448434" y="1747723"/>
        <a:ext cx="797448" cy="797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29440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952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216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1143000" y="841920"/>
            <a:ext cx="6858000" cy="1791013"/>
          </a:xfrm>
          <a:prstGeom prst="rect">
            <a:avLst/>
          </a:prstGeom>
        </p:spPr>
        <p:txBody>
          <a:bodyPr anchor="b"/>
          <a:lstStyle>
            <a:lvl1pPr>
              <a:defRPr sz="45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999"/>
            <a:ext cx="6858000" cy="1242041"/>
          </a:xfrm>
          <a:prstGeom prst="rect">
            <a:avLst/>
          </a:prstGeom>
        </p:spPr>
        <p:txBody>
          <a:bodyPr/>
          <a:lstStyle>
            <a:lvl1pPr algn="ctr">
              <a:buFontTx/>
              <a:defRPr sz="1800" b="0"/>
            </a:lvl1pPr>
            <a:lvl2pPr indent="0" algn="ctr">
              <a:buFontTx/>
              <a:defRPr sz="1800" b="0"/>
            </a:lvl2pPr>
            <a:lvl3pPr indent="0" algn="ctr">
              <a:buFontTx/>
              <a:defRPr sz="1800" b="0"/>
            </a:lvl3pPr>
            <a:lvl4pPr indent="0" algn="ctr">
              <a:buFontTx/>
              <a:defRPr sz="1800" b="0"/>
            </a:lvl4pPr>
            <a:lvl5pPr indent="0" algn="ctr">
              <a:buFontTx/>
              <a:defRPr sz="1800" b="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28650" y="1369457"/>
            <a:ext cx="3886200" cy="3264076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xfrm>
            <a:off x="629841" y="273892"/>
            <a:ext cx="7886701" cy="99434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90081" y="1334061"/>
            <a:ext cx="3655182" cy="618045"/>
          </a:xfrm>
          <a:prstGeom prst="rect">
            <a:avLst/>
          </a:prstGeom>
        </p:spPr>
        <p:txBody>
          <a:bodyPr anchor="ctr"/>
          <a:lstStyle>
            <a:lvl1pPr>
              <a:buFontTx/>
              <a:defRPr sz="2100" b="0"/>
            </a:lvl1pPr>
            <a:lvl2pPr indent="0">
              <a:buFontTx/>
              <a:defRPr sz="2100" b="0"/>
            </a:lvl2pPr>
            <a:lvl3pPr indent="0">
              <a:buFontTx/>
              <a:defRPr sz="2100" b="0"/>
            </a:lvl3pPr>
            <a:lvl4pPr indent="0">
              <a:buFontTx/>
              <a:defRPr sz="2100" b="0"/>
            </a:lvl4pPr>
            <a:lvl5pPr indent="0">
              <a:buFontTx/>
              <a:defRPr sz="2100" b="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4692703" y="1334061"/>
            <a:ext cx="3673184" cy="618044"/>
          </a:xfrm>
          <a:prstGeom prst="rect">
            <a:avLst/>
          </a:prstGeom>
        </p:spPr>
        <p:txBody>
          <a:bodyPr anchor="ctr"/>
          <a:lstStyle/>
          <a:p>
            <a:pPr marL="163284" indent="-163284">
              <a:buSzPct val="100000"/>
              <a:buChar char="•"/>
            </a:pPr>
            <a:endParaRPr/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1" cy="213955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大標題文字</a:t>
            </a:r>
          </a:p>
        </p:txBody>
      </p:sp>
      <p:sp>
        <p:nvSpPr>
          <p:cNvPr id="6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3887" y="3442098"/>
            <a:ext cx="7886701" cy="1125141"/>
          </a:xfrm>
          <a:prstGeom prst="rect">
            <a:avLst/>
          </a:prstGeom>
        </p:spPr>
        <p:txBody>
          <a:bodyPr/>
          <a:lstStyle>
            <a:lvl1pPr>
              <a:buFontTx/>
              <a:defRPr sz="1800"/>
            </a:lvl1pPr>
            <a:lvl2pPr>
              <a:buFontTx/>
              <a:defRPr sz="1800"/>
            </a:lvl2pPr>
            <a:lvl3pPr>
              <a:buFontTx/>
              <a:defRPr sz="1800"/>
            </a:lvl3pPr>
            <a:lvl4pPr>
              <a:buFontTx/>
              <a:defRPr sz="1800"/>
            </a:lvl4pPr>
            <a:lvl5pPr>
              <a:buFontTx/>
              <a:defRPr sz="1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295350" y="4802087"/>
            <a:ext cx="220001" cy="2059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295350" y="4802087"/>
            <a:ext cx="220001" cy="2059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1369457"/>
            <a:ext cx="7886700" cy="326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 err="1"/>
              <a:t>內文層級一</a:t>
            </a:r>
            <a:endParaRPr dirty="0"/>
          </a:p>
          <a:p>
            <a:pPr lvl="1"/>
            <a:r>
              <a:rPr dirty="0" err="1"/>
              <a:t>內文層級二</a:t>
            </a:r>
            <a:endParaRPr dirty="0"/>
          </a:p>
          <a:p>
            <a:pPr lvl="2"/>
            <a:r>
              <a:rPr dirty="0" err="1"/>
              <a:t>內文層級三</a:t>
            </a:r>
            <a:endParaRPr dirty="0"/>
          </a:p>
          <a:p>
            <a:pPr lvl="3"/>
            <a:r>
              <a:rPr dirty="0" err="1"/>
              <a:t>內文層級四</a:t>
            </a:r>
            <a:endParaRPr dirty="0"/>
          </a:p>
          <a:p>
            <a:pPr lvl="4"/>
            <a:r>
              <a:rPr dirty="0" err="1"/>
              <a:t>內文層級五</a:t>
            </a:r>
            <a:endParaRPr dirty="0"/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295350" y="4802086"/>
            <a:ext cx="220001" cy="20591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 spd="med"/>
  <p:txStyles>
    <p:titleStyle>
      <a:lvl1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9933"/>
          </a:solidFill>
          <a:uFillTx/>
          <a:latin typeface="Adobe 黑体 Std R"/>
          <a:ea typeface="Adobe 黑体 Std R"/>
          <a:cs typeface="Adobe 黑体 Std R"/>
          <a:sym typeface="Adobe 黑体 Std R"/>
        </a:defRPr>
      </a:lvl1pPr>
      <a:lvl2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9933"/>
          </a:solidFill>
          <a:uFillTx/>
          <a:latin typeface="Adobe 黑体 Std R"/>
          <a:ea typeface="Adobe 黑体 Std R"/>
          <a:cs typeface="Adobe 黑体 Std R"/>
          <a:sym typeface="Adobe 黑体 Std R"/>
        </a:defRPr>
      </a:lvl2pPr>
      <a:lvl3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9933"/>
          </a:solidFill>
          <a:uFillTx/>
          <a:latin typeface="Adobe 黑体 Std R"/>
          <a:ea typeface="Adobe 黑体 Std R"/>
          <a:cs typeface="Adobe 黑体 Std R"/>
          <a:sym typeface="Adobe 黑体 Std R"/>
        </a:defRPr>
      </a:lvl3pPr>
      <a:lvl4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9933"/>
          </a:solidFill>
          <a:uFillTx/>
          <a:latin typeface="Adobe 黑体 Std R"/>
          <a:ea typeface="Adobe 黑体 Std R"/>
          <a:cs typeface="Adobe 黑体 Std R"/>
          <a:sym typeface="Adobe 黑体 Std R"/>
        </a:defRPr>
      </a:lvl4pPr>
      <a:lvl5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9933"/>
          </a:solidFill>
          <a:uFillTx/>
          <a:latin typeface="Adobe 黑体 Std R"/>
          <a:ea typeface="Adobe 黑体 Std R"/>
          <a:cs typeface="Adobe 黑体 Std R"/>
          <a:sym typeface="Adobe 黑体 Std R"/>
        </a:defRPr>
      </a:lvl5pPr>
      <a:lvl6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9933"/>
          </a:solidFill>
          <a:uFillTx/>
          <a:latin typeface="Adobe 黑体 Std R"/>
          <a:ea typeface="Adobe 黑体 Std R"/>
          <a:cs typeface="Adobe 黑体 Std R"/>
          <a:sym typeface="Adobe 黑体 Std R"/>
        </a:defRPr>
      </a:lvl6pPr>
      <a:lvl7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9933"/>
          </a:solidFill>
          <a:uFillTx/>
          <a:latin typeface="Adobe 黑体 Std R"/>
          <a:ea typeface="Adobe 黑体 Std R"/>
          <a:cs typeface="Adobe 黑体 Std R"/>
          <a:sym typeface="Adobe 黑体 Std R"/>
        </a:defRPr>
      </a:lvl7pPr>
      <a:lvl8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9933"/>
          </a:solidFill>
          <a:uFillTx/>
          <a:latin typeface="Adobe 黑体 Std R"/>
          <a:ea typeface="Adobe 黑体 Std R"/>
          <a:cs typeface="Adobe 黑体 Std R"/>
          <a:sym typeface="Adobe 黑体 Std R"/>
        </a:defRPr>
      </a:lvl8pPr>
      <a:lvl9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9933"/>
          </a:solidFill>
          <a:uFillTx/>
          <a:latin typeface="Adobe 黑体 Std R"/>
          <a:ea typeface="Adobe 黑体 Std R"/>
          <a:cs typeface="Adobe 黑体 Std R"/>
          <a:sym typeface="Adobe 黑体 Std R"/>
        </a:defRPr>
      </a:lvl9pPr>
    </p:titleStyle>
    <p:bodyStyle>
      <a:lvl1pPr marL="0" marR="0" indent="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34290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68580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02870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37160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171513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05803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240093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274383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0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1/folders/1-Mr17nwKKcx8-rXrrpXju4Ji8V_kMC7f?fbclid=IwAR1DR0lkZYJEvmu5d6Uj4NiAebOConguLeXe56UEGJI7-gHgraPe6OdqJ8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url.cc/6yYAQk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22C7huFJX_Vi39-MMjB4Ju5UtlHpOf5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94290" y="560529"/>
            <a:ext cx="8723586" cy="2601771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18" tIns="45718" rIns="45718" bIns="45718" anchor="ctr">
            <a:normAutofit fontScale="62500" lnSpcReduction="20000"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2pPr>
            <a:lvl3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3pPr>
            <a:lvl4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4pPr>
            <a:lvl5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5pPr>
            <a:lvl6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6pPr>
            <a:lvl7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7pPr>
            <a:lvl8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8pPr>
            <a:lvl9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9pPr>
          </a:lstStyle>
          <a:p>
            <a:pPr>
              <a:lnSpc>
                <a:spcPct val="12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altLang="zh-TW" sz="4800" b="1" dirty="0" smtClean="0">
              <a:solidFill>
                <a:schemeClr val="tx1"/>
              </a:solidFill>
              <a:latin typeface="微軟正黑體" pitchFamily="34" charset="-120"/>
              <a:ea typeface="+mj-ea"/>
              <a:sym typeface="Calibri"/>
            </a:endParaRPr>
          </a:p>
          <a:p>
            <a:pPr>
              <a:lnSpc>
                <a:spcPct val="12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altLang="zh-TW" sz="4800" b="1" dirty="0" smtClean="0">
              <a:solidFill>
                <a:schemeClr val="tx1"/>
              </a:solidFill>
              <a:latin typeface="微軟正黑體" pitchFamily="34" charset="-120"/>
              <a:ea typeface="+mj-ea"/>
              <a:sym typeface="Calibri"/>
            </a:endParaRPr>
          </a:p>
          <a:p>
            <a:pPr>
              <a:lnSpc>
                <a:spcPct val="12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altLang="zh-TW" sz="7400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+mj-ea"/>
                <a:sym typeface="Calibri"/>
              </a:rPr>
              <a:t>2021</a:t>
            </a:r>
            <a:r>
              <a:rPr lang="zh-TW" altLang="en-US" sz="7400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+mj-ea"/>
                <a:sym typeface="Calibri"/>
              </a:rPr>
              <a:t>第一季</a:t>
            </a:r>
            <a:r>
              <a:rPr lang="zh-TW" altLang="en-US" sz="74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sym typeface="Calibri"/>
              </a:rPr>
              <a:t>「</a:t>
            </a:r>
            <a:r>
              <a:rPr lang="zh-TW" altLang="en-US" sz="7400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+mj-ea"/>
                <a:sym typeface="Calibri"/>
              </a:rPr>
              <a:t>學校</a:t>
            </a:r>
            <a:r>
              <a:rPr lang="zh-TW" altLang="en-US" sz="74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+mj-ea"/>
                <a:sym typeface="Calibri"/>
              </a:rPr>
              <a:t>治理設計</a:t>
            </a:r>
            <a:r>
              <a:rPr lang="zh-TW" altLang="en-US" sz="7400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+mj-ea"/>
                <a:sym typeface="Calibri"/>
              </a:rPr>
              <a:t>營</a:t>
            </a:r>
            <a:r>
              <a:rPr lang="zh-TW" altLang="en-US" sz="74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sym typeface="Calibri"/>
              </a:rPr>
              <a:t>」</a:t>
            </a:r>
            <a:endParaRPr lang="zh-TW" altLang="en-US" sz="74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+mj-ea"/>
              <a:sym typeface="Calibri"/>
            </a:endParaRPr>
          </a:p>
          <a:p>
            <a:pPr>
              <a:lnSpc>
                <a:spcPct val="12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zh-TW" altLang="en-US" sz="7400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+mj-ea"/>
                <a:sym typeface="Calibri"/>
              </a:rPr>
              <a:t>品牌</a:t>
            </a:r>
            <a:r>
              <a:rPr lang="zh-TW" altLang="en-US" sz="74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+mj-ea"/>
                <a:sym typeface="Calibri"/>
              </a:rPr>
              <a:t>溝通設計</a:t>
            </a:r>
            <a:r>
              <a:rPr lang="zh-TW" altLang="en-US" sz="7400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+mj-ea"/>
                <a:sym typeface="Calibri"/>
              </a:rPr>
              <a:t>「</a:t>
            </a:r>
            <a:r>
              <a:rPr lang="zh-TW" altLang="en-US" sz="74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+mj-ea"/>
                <a:sym typeface="Calibri"/>
              </a:rPr>
              <a:t>磚」案</a:t>
            </a:r>
            <a:r>
              <a:rPr lang="zh-TW" altLang="en-US" sz="7400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+mj-ea"/>
                <a:sym typeface="Calibri"/>
              </a:rPr>
              <a:t>分享</a:t>
            </a:r>
            <a:endParaRPr lang="zh-TW" altLang="en-US" sz="74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+mj-ea"/>
              <a:sym typeface="Calibri"/>
            </a:endParaRPr>
          </a:p>
          <a:p>
            <a:pPr>
              <a:lnSpc>
                <a:spcPct val="12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zh-TW" altLang="en-US" sz="4800" b="1" dirty="0">
              <a:solidFill>
                <a:schemeClr val="tx1"/>
              </a:solidFill>
              <a:latin typeface="微軟正黑體" pitchFamily="34" charset="-120"/>
              <a:ea typeface="+mj-ea"/>
              <a:sym typeface="Calibri"/>
            </a:endParaRPr>
          </a:p>
          <a:p>
            <a:pPr>
              <a:lnSpc>
                <a:spcPct val="12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altLang="zh-TW" sz="4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Calibri"/>
            </a:endParaRPr>
          </a:p>
        </p:txBody>
      </p:sp>
      <p:sp>
        <p:nvSpPr>
          <p:cNvPr id="7" name="《打造獨特的「學習歷程」故事》"/>
          <p:cNvSpPr txBox="1"/>
          <p:nvPr/>
        </p:nvSpPr>
        <p:spPr>
          <a:xfrm>
            <a:off x="412673" y="3470514"/>
            <a:ext cx="8314666" cy="821118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18" tIns="45718" rIns="45718" bIns="45718" anchor="ctr">
            <a:spAutoFit/>
          </a:bodyPr>
          <a:lstStyle/>
          <a:p>
            <a:pPr algn="ctr" defTabSz="685800">
              <a:lnSpc>
                <a:spcPct val="20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zh-TW" altLang="en-US" sz="28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報</a:t>
            </a:r>
            <a:r>
              <a:rPr lang="zh-TW" altLang="en-US" sz="28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告</a:t>
            </a:r>
            <a:r>
              <a:rPr lang="en-US" altLang="zh-TW" sz="28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Only</a:t>
            </a:r>
            <a:r>
              <a:rPr lang="zh-TW" altLang="en-US" sz="28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實驗教育創辦人</a:t>
            </a:r>
            <a:r>
              <a:rPr lang="en-US" altLang="zh-TW" sz="28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u="sng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蕭典義</a:t>
            </a:r>
            <a:r>
              <a:rPr lang="zh-TW" altLang="en-US" sz="28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8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2021/04/23</a:t>
            </a:r>
          </a:p>
        </p:txBody>
      </p:sp>
    </p:spTree>
    <p:extLst>
      <p:ext uri="{BB962C8B-B14F-4D97-AF65-F5344CB8AC3E}">
        <p14:creationId xmlns:p14="http://schemas.microsoft.com/office/powerpoint/2010/main" val="3885810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8"/>
          <p:cNvSpPr txBox="1">
            <a:spLocks noChangeArrowheads="1"/>
          </p:cNvSpPr>
          <p:nvPr/>
        </p:nvSpPr>
        <p:spPr bwMode="auto">
          <a:xfrm>
            <a:off x="3608785" y="726281"/>
            <a:ext cx="704850" cy="42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" tIns="27000" rIns="27000" bIns="27000" anchor="ctr"/>
          <a:lstStyle/>
          <a:p>
            <a:endParaRPr lang="zh-TW" altLang="zh-TW" sz="1350"/>
          </a:p>
        </p:txBody>
      </p:sp>
      <p:sp>
        <p:nvSpPr>
          <p:cNvPr id="34818" name="Rectangle 2"/>
          <p:cNvSpPr txBox="1">
            <a:spLocks noChangeArrowheads="1"/>
          </p:cNvSpPr>
          <p:nvPr/>
        </p:nvSpPr>
        <p:spPr bwMode="gray">
          <a:xfrm>
            <a:off x="0" y="0"/>
            <a:ext cx="9144000" cy="494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36922" indent="-114300" algn="ctr"/>
            <a:r>
              <a:rPr lang="en-US" altLang="zh-TW" sz="32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SWOT</a:t>
            </a:r>
            <a:r>
              <a:rPr lang="en-US" altLang="zh-TW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/ TOWS</a:t>
            </a:r>
            <a:r>
              <a:rPr lang="zh-TW" altLang="en-US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矩陣分析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61997"/>
              </p:ext>
            </p:extLst>
          </p:nvPr>
        </p:nvGraphicFramePr>
        <p:xfrm>
          <a:off x="1031359" y="494110"/>
          <a:ext cx="7102548" cy="4649389"/>
        </p:xfrm>
        <a:graphic>
          <a:graphicData uri="http://schemas.openxmlformats.org/drawingml/2006/table">
            <a:tbl>
              <a:tblPr/>
              <a:tblGrid>
                <a:gridCol w="40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0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79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強勢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(S)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弱勢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(W)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687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創辦人有推動實驗教育之熱誠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與各國中小之校長關係良好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可結合前草地方創生輔導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--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指導國發會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主辦雜學校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合作單位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Only 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實驗教育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無專人協助推動業務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無資訊交流平台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無自己的教室</a:t>
                      </a: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9178"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機會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(0)</a:t>
                      </a:r>
                      <a:endParaRPr kumimoji="0" lang="zh-TW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1391" marR="41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有些學生不能適應現有學校之教學模式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108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課綱之學習歷程很符合目前推動之實驗教學方法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政府有地方創生輔導之經費補助</a:t>
                      </a: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SO</a:t>
                      </a:r>
                      <a:r>
                        <a:rPr kumimoji="0" 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攻擊策略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強化、利用、提升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藉由前草地方創生輔導計畫，進行學生之社區職業體驗教學。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結合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108</a:t>
                      </a: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課綱之學習歷程，進行相關教材之撰寫，以作為爾後實驗教學之教材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WO</a:t>
                      </a:r>
                      <a:r>
                        <a:rPr kumimoji="0" 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補強策略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改進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增加行銷通路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與其他顧問公司合租場地或租用訓練場地。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  <a:defRPr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結合現有國中及國小學校，協助實現實驗教學法。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729"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威脅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(T)</a:t>
                      </a:r>
                      <a:endParaRPr kumimoji="0" lang="zh-TW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1391" marR="41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現有教學系統不易接受新型實驗教法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kumimoji="0" 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ST</a:t>
                      </a:r>
                      <a:r>
                        <a:rPr kumimoji="0" 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防禦策略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監視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、轉進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逐步申請政府之專案補助，以推動實驗教學方式。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WT</a:t>
                      </a:r>
                      <a:r>
                        <a:rPr kumimoji="0" 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迴避策略</a:t>
                      </a: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消除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協助安親班轉型</a:t>
                      </a: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108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課綱的創新安親班結合，進行國小課後生涯探索趣課程。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1391" marR="41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44" name="直線接點 1"/>
          <p:cNvSpPr>
            <a:spLocks noChangeShapeType="1"/>
          </p:cNvSpPr>
          <p:nvPr/>
        </p:nvSpPr>
        <p:spPr bwMode="auto">
          <a:xfrm flipH="1" flipV="1">
            <a:off x="1821118" y="765913"/>
            <a:ext cx="1583531" cy="13436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 sz="1350"/>
          </a:p>
        </p:txBody>
      </p:sp>
      <p:sp>
        <p:nvSpPr>
          <p:cNvPr id="34845" name="直線接點 2"/>
          <p:cNvSpPr>
            <a:spLocks noChangeShapeType="1"/>
          </p:cNvSpPr>
          <p:nvPr/>
        </p:nvSpPr>
        <p:spPr bwMode="auto">
          <a:xfrm flipH="1" flipV="1">
            <a:off x="1228186" y="1564185"/>
            <a:ext cx="2176463" cy="5697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 sz="1350"/>
          </a:p>
        </p:txBody>
      </p:sp>
      <p:sp>
        <p:nvSpPr>
          <p:cNvPr id="34846" name="文字方塊 2"/>
          <p:cNvSpPr txBox="1">
            <a:spLocks noChangeArrowheads="1"/>
          </p:cNvSpPr>
          <p:nvPr/>
        </p:nvSpPr>
        <p:spPr bwMode="auto">
          <a:xfrm>
            <a:off x="1325167" y="1849042"/>
            <a:ext cx="772715" cy="4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" tIns="27000" rIns="27000" bIns="27000" anchor="ctr"/>
          <a:lstStyle/>
          <a:p>
            <a:r>
              <a:rPr lang="zh-TW" altLang="zh-TW" sz="13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外部分析</a:t>
            </a:r>
          </a:p>
        </p:txBody>
      </p:sp>
      <p:sp>
        <p:nvSpPr>
          <p:cNvPr id="34847" name="文字方塊 2"/>
          <p:cNvSpPr txBox="1">
            <a:spLocks noChangeArrowheads="1"/>
          </p:cNvSpPr>
          <p:nvPr/>
        </p:nvSpPr>
        <p:spPr bwMode="auto">
          <a:xfrm>
            <a:off x="2655094" y="925117"/>
            <a:ext cx="772716" cy="4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" tIns="27000" rIns="27000" bIns="27000" anchor="ctr"/>
          <a:lstStyle/>
          <a:p>
            <a:r>
              <a:rPr lang="zh-TW" altLang="en-US" sz="13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內</a:t>
            </a:r>
            <a:r>
              <a:rPr lang="zh-TW" altLang="zh-TW" sz="13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部分析</a:t>
            </a:r>
          </a:p>
        </p:txBody>
      </p:sp>
      <p:sp>
        <p:nvSpPr>
          <p:cNvPr id="34848" name="文字方塊 2"/>
          <p:cNvSpPr txBox="1">
            <a:spLocks noChangeArrowheads="1"/>
          </p:cNvSpPr>
          <p:nvPr/>
        </p:nvSpPr>
        <p:spPr bwMode="auto">
          <a:xfrm>
            <a:off x="1578769" y="1160860"/>
            <a:ext cx="772716" cy="4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" tIns="27000" rIns="27000" bIns="27000" anchor="ctr"/>
          <a:lstStyle/>
          <a:p>
            <a:r>
              <a:rPr lang="zh-TW" altLang="en-US" sz="13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策略方案</a:t>
            </a:r>
            <a:endParaRPr lang="zh-TW" altLang="zh-TW" sz="135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4849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4042172" y="4657725"/>
            <a:ext cx="628650" cy="1964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BD4B40F-D4AF-4A09-B08F-B489926A21B3}" type="slidenum">
              <a:rPr lang="en-US" altLang="zh-TW" smtClean="0"/>
              <a:pPr/>
              <a:t>10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980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8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FFFF"/>
                </a:solidFill>
                <a:latin typeface="+mj-ea"/>
                <a:ea typeface="+mj-ea"/>
              </a:rPr>
              <a:t>什麼是</a:t>
            </a:r>
            <a:r>
              <a:rPr lang="en-US" altLang="zh-TW" sz="4000" dirty="0">
                <a:solidFill>
                  <a:srgbClr val="FFFFFF"/>
                </a:solidFill>
                <a:latin typeface="+mj-ea"/>
                <a:ea typeface="+mj-ea"/>
              </a:rPr>
              <a:t>STP</a:t>
            </a:r>
            <a:r>
              <a:rPr lang="zh-TW" altLang="en-US" sz="4000" dirty="0">
                <a:solidFill>
                  <a:srgbClr val="FFFFFF"/>
                </a:solidFill>
                <a:latin typeface="+mj-ea"/>
                <a:ea typeface="+mj-ea"/>
              </a:rPr>
              <a:t>理論？</a:t>
            </a:r>
            <a:endParaRPr lang="zh-TW" altLang="en-US" sz="44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5302" y="997316"/>
            <a:ext cx="8282763" cy="3734171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zh-TW" altLang="en-US" sz="2900" dirty="0">
                <a:latin typeface="+mj-ea"/>
              </a:rPr>
              <a:t>市場細分（</a:t>
            </a:r>
            <a:r>
              <a:rPr lang="en-US" altLang="zh-TW" sz="2900" dirty="0">
                <a:latin typeface="+mj-ea"/>
              </a:rPr>
              <a:t>Market Segmentation</a:t>
            </a:r>
            <a:r>
              <a:rPr lang="zh-TW" altLang="en-US" sz="2900" dirty="0">
                <a:latin typeface="+mj-ea"/>
              </a:rPr>
              <a:t>）的概念是美國營銷學家溫德爾</a:t>
            </a:r>
            <a:r>
              <a:rPr lang="en-US" altLang="zh-TW" sz="2900" dirty="0">
                <a:latin typeface="+mj-ea"/>
              </a:rPr>
              <a:t>·</a:t>
            </a:r>
            <a:r>
              <a:rPr lang="zh-TW" altLang="en-US" sz="2900" dirty="0">
                <a:latin typeface="+mj-ea"/>
              </a:rPr>
              <a:t>史密斯</a:t>
            </a:r>
            <a:r>
              <a:rPr lang="en-US" altLang="zh-TW" sz="2900" dirty="0">
                <a:latin typeface="+mj-ea"/>
              </a:rPr>
              <a:t>(Wended Smith) </a:t>
            </a:r>
            <a:r>
              <a:rPr lang="zh-TW" altLang="en-US" sz="2900" dirty="0">
                <a:latin typeface="+mj-ea"/>
              </a:rPr>
              <a:t>在</a:t>
            </a:r>
            <a:r>
              <a:rPr lang="en-US" altLang="zh-TW" sz="2900" dirty="0">
                <a:latin typeface="+mj-ea"/>
              </a:rPr>
              <a:t>1956</a:t>
            </a:r>
            <a:r>
              <a:rPr lang="zh-TW" altLang="en-US" sz="2900" dirty="0">
                <a:latin typeface="+mj-ea"/>
              </a:rPr>
              <a:t>年最早提出的，此後，美國營銷學家菲利浦</a:t>
            </a:r>
            <a:r>
              <a:rPr lang="en-US" altLang="zh-TW" sz="2900" dirty="0">
                <a:latin typeface="+mj-ea"/>
              </a:rPr>
              <a:t>·</a:t>
            </a:r>
            <a:r>
              <a:rPr lang="zh-TW" altLang="en-US" sz="2900" dirty="0">
                <a:latin typeface="+mj-ea"/>
              </a:rPr>
              <a:t>科特勒進一步發展和完善了溫德爾</a:t>
            </a:r>
            <a:r>
              <a:rPr lang="en-US" altLang="zh-TW" sz="2900" dirty="0">
                <a:latin typeface="+mj-ea"/>
              </a:rPr>
              <a:t>·</a:t>
            </a:r>
            <a:r>
              <a:rPr lang="zh-TW" altLang="en-US" sz="2900" dirty="0">
                <a:latin typeface="+mj-ea"/>
              </a:rPr>
              <a:t>史密斯的理論並最終形成了成熟的</a:t>
            </a:r>
            <a:r>
              <a:rPr lang="en-US" altLang="zh-TW" sz="2900" dirty="0">
                <a:latin typeface="+mj-ea"/>
              </a:rPr>
              <a:t>STP</a:t>
            </a:r>
            <a:r>
              <a:rPr lang="zh-TW" altLang="en-US" sz="2900" dirty="0" smtClean="0">
                <a:latin typeface="+mj-ea"/>
              </a:rPr>
              <a:t>理論</a:t>
            </a:r>
            <a:endParaRPr lang="en-US" altLang="zh-TW" sz="2900" dirty="0" smtClean="0">
              <a:latin typeface="+mj-ea"/>
            </a:endParaRPr>
          </a:p>
          <a:p>
            <a:pPr>
              <a:lnSpc>
                <a:spcPct val="160000"/>
              </a:lnSpc>
            </a:pPr>
            <a:r>
              <a:rPr lang="en-US" altLang="zh-TW" sz="4000" dirty="0" smtClean="0">
                <a:solidFill>
                  <a:schemeClr val="accent2"/>
                </a:solidFill>
                <a:latin typeface="+mj-ea"/>
              </a:rPr>
              <a:t>1.</a:t>
            </a:r>
            <a:r>
              <a:rPr lang="zh-TW" altLang="en-US" sz="4000" dirty="0" smtClean="0">
                <a:solidFill>
                  <a:schemeClr val="accent2"/>
                </a:solidFill>
                <a:latin typeface="+mj-ea"/>
              </a:rPr>
              <a:t>市場</a:t>
            </a:r>
            <a:r>
              <a:rPr lang="zh-TW" altLang="en-US" sz="4000" dirty="0">
                <a:solidFill>
                  <a:schemeClr val="accent2"/>
                </a:solidFill>
                <a:latin typeface="+mj-ea"/>
              </a:rPr>
              <a:t>細分</a:t>
            </a:r>
            <a:r>
              <a:rPr lang="zh-TW" altLang="en-US" sz="4000" dirty="0">
                <a:solidFill>
                  <a:schemeClr val="accent2"/>
                </a:solidFill>
                <a:latin typeface="Cambria Math" pitchFamily="18" charset="0"/>
              </a:rPr>
              <a:t>（</a:t>
            </a:r>
            <a:r>
              <a:rPr lang="en-US" altLang="zh-TW" sz="4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Segmentation</a:t>
            </a:r>
            <a:r>
              <a:rPr lang="zh-TW" altLang="en-US" sz="4000" dirty="0">
                <a:solidFill>
                  <a:schemeClr val="accent2"/>
                </a:solidFill>
                <a:latin typeface="Cambria Math" pitchFamily="18" charset="0"/>
              </a:rPr>
              <a:t>） </a:t>
            </a:r>
            <a:endParaRPr lang="en-US" altLang="zh-TW" sz="4000" dirty="0" smtClean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TW" sz="4000" dirty="0" smtClean="0">
                <a:solidFill>
                  <a:schemeClr val="accent2"/>
                </a:solidFill>
                <a:latin typeface="+mj-ea"/>
              </a:rPr>
              <a:t>2.</a:t>
            </a:r>
            <a:r>
              <a:rPr lang="zh-TW" altLang="en-US" sz="4000" dirty="0" smtClean="0">
                <a:solidFill>
                  <a:schemeClr val="accent2"/>
                </a:solidFill>
                <a:latin typeface="+mj-ea"/>
              </a:rPr>
              <a:t>目標</a:t>
            </a:r>
            <a:r>
              <a:rPr lang="zh-TW" altLang="en-US" sz="4000" dirty="0">
                <a:solidFill>
                  <a:schemeClr val="accent2"/>
                </a:solidFill>
                <a:latin typeface="+mj-ea"/>
              </a:rPr>
              <a:t>市場</a:t>
            </a:r>
            <a:r>
              <a:rPr lang="zh-TW" altLang="en-US" sz="4000" dirty="0" smtClean="0">
                <a:solidFill>
                  <a:schemeClr val="accent2"/>
                </a:solidFill>
                <a:latin typeface="+mj-ea"/>
              </a:rPr>
              <a:t>選擇</a:t>
            </a:r>
            <a:r>
              <a:rPr lang="en-US" altLang="zh-TW" sz="4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altLang="zh-TW" sz="4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Targeting)</a:t>
            </a:r>
          </a:p>
          <a:p>
            <a:pPr>
              <a:lnSpc>
                <a:spcPct val="120000"/>
              </a:lnSpc>
            </a:pPr>
            <a:r>
              <a:rPr lang="en-US" altLang="zh-TW" sz="4000" dirty="0" smtClean="0">
                <a:solidFill>
                  <a:schemeClr val="accent2"/>
                </a:solidFill>
                <a:latin typeface="+mj-ea"/>
              </a:rPr>
              <a:t>3.</a:t>
            </a:r>
            <a:r>
              <a:rPr lang="zh-TW" altLang="en-US" sz="4000" dirty="0" smtClean="0">
                <a:solidFill>
                  <a:schemeClr val="accent2"/>
                </a:solidFill>
                <a:latin typeface="+mj-ea"/>
              </a:rPr>
              <a:t>和</a:t>
            </a:r>
            <a:r>
              <a:rPr lang="zh-TW" altLang="en-US" sz="4000" dirty="0">
                <a:solidFill>
                  <a:schemeClr val="accent2"/>
                </a:solidFill>
                <a:latin typeface="+mj-ea"/>
              </a:rPr>
              <a:t>市場定位</a:t>
            </a:r>
            <a:r>
              <a:rPr lang="zh-TW" altLang="en-US" sz="4000" dirty="0">
                <a:solidFill>
                  <a:schemeClr val="accent2"/>
                </a:solidFill>
                <a:latin typeface="Cambria Math" pitchFamily="18" charset="0"/>
              </a:rPr>
              <a:t>（</a:t>
            </a:r>
            <a:r>
              <a:rPr lang="en-US" altLang="zh-TW" sz="4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Positioning</a:t>
            </a:r>
            <a:r>
              <a:rPr lang="zh-TW" altLang="en-US" sz="4000" dirty="0" smtClean="0">
                <a:solidFill>
                  <a:schemeClr val="accent2"/>
                </a:solidFill>
                <a:latin typeface="Cambria Math" pitchFamily="18" charset="0"/>
              </a:rPr>
              <a:t>）。</a:t>
            </a:r>
            <a:endParaRPr lang="en-US" altLang="zh-TW" sz="4000" dirty="0" smtClean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96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630789"/>
              </p:ext>
            </p:extLst>
          </p:nvPr>
        </p:nvGraphicFramePr>
        <p:xfrm>
          <a:off x="-865218" y="774931"/>
          <a:ext cx="6853584" cy="429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29257" y="-18"/>
            <a:ext cx="3000396" cy="4178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endParaRPr lang="zh-TW" altLang="en-US" sz="1050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  <a:cs typeface="Times New Roman" pitchFamily="18" charset="0"/>
            </a:endParaRPr>
          </a:p>
        </p:txBody>
      </p:sp>
      <p:sp>
        <p:nvSpPr>
          <p:cNvPr id="7" name="投影片編號版面配置區 5"/>
          <p:cNvSpPr txBox="1">
            <a:spLocks/>
          </p:cNvSpPr>
          <p:nvPr/>
        </p:nvSpPr>
        <p:spPr>
          <a:xfrm>
            <a:off x="7638342" y="4768469"/>
            <a:ext cx="164833" cy="214296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/>
          <a:p>
            <a:pPr algn="ctr" defTabSz="804650" hangingPunct="1">
              <a:defRPr/>
            </a:pPr>
            <a:fld id="{1128034B-C9B4-4A3D-9C8D-5B42CD3B1531}" type="slidenum">
              <a:rPr lang="zh-TW" altLang="en-US" sz="900" kern="1200">
                <a:latin typeface="+mj-lt"/>
                <a:ea typeface="+mj-ea"/>
                <a:cs typeface="+mj-cs"/>
              </a:rPr>
              <a:pPr algn="ctr" defTabSz="804650" hangingPunct="1">
                <a:defRPr/>
              </a:pPr>
              <a:t>12</a:t>
            </a:fld>
            <a:endParaRPr lang="zh-TW" altLang="en-US" sz="105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-3980" y="0"/>
            <a:ext cx="9144000" cy="688490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18" tIns="45718" rIns="45718" bIns="45718" anchor="ctr">
            <a:normAutofit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1pPr>
            <a:lvl2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2pPr>
            <a:lvl3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3pPr>
            <a:lvl4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4pPr>
            <a:lvl5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5pPr>
            <a:lvl6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6pPr>
            <a:lvl7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7pPr>
            <a:lvl8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8pPr>
            <a:lvl9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9pPr>
          </a:lstStyle>
          <a:p>
            <a:r>
              <a:rPr lang="zh-TW" altLang="en-US" sz="4000" dirty="0" smtClean="0">
                <a:solidFill>
                  <a:srgbClr val="FFFFFF"/>
                </a:solidFill>
                <a:latin typeface="+mj-ea"/>
                <a:ea typeface="+mj-ea"/>
              </a:rPr>
              <a:t>定位與目標客戶</a:t>
            </a:r>
            <a:endParaRPr lang="zh-TW" altLang="en-US" sz="4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33564" y="1329922"/>
            <a:ext cx="3383242" cy="286232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b="1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定位 </a:t>
            </a:r>
            <a:r>
              <a:rPr lang="en-US" altLang="zh-TW" sz="2000" b="1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 </a:t>
            </a:r>
            <a:r>
              <a:rPr lang="zh-TW" altLang="en-US" sz="2000" b="1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   </a:t>
            </a:r>
            <a:r>
              <a:rPr lang="zh-TW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協助</a:t>
            </a:r>
            <a:r>
              <a:rPr lang="zh-TW" altLang="en-US" sz="2000" dirty="0">
                <a:solidFill>
                  <a:schemeClr val="accent2"/>
                </a:solidFill>
                <a:latin typeface="+mj-ea"/>
                <a:ea typeface="+mj-ea"/>
              </a:rPr>
              <a:t>中小學學生天賦自由</a:t>
            </a:r>
            <a:endParaRPr lang="en-US" altLang="zh-TW" sz="2000" dirty="0">
              <a:solidFill>
                <a:schemeClr val="accent2"/>
              </a:solidFill>
              <a:latin typeface="+mj-ea"/>
              <a:ea typeface="+mj-ea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目標客戶</a:t>
            </a:r>
            <a:r>
              <a:rPr lang="en-US" altLang="zh-TW" sz="2000" b="1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 </a:t>
            </a:r>
            <a:r>
              <a:rPr lang="zh-TW" altLang="en-US" sz="2000" b="1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   </a:t>
            </a:r>
            <a:r>
              <a:rPr lang="zh-TW" altLang="en-US" sz="2000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小</a:t>
            </a:r>
            <a:r>
              <a:rPr lang="zh-TW" altLang="en-US" sz="2000" dirty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六至高三</a:t>
            </a:r>
            <a:r>
              <a:rPr lang="zh-TW" altLang="en-US" sz="2000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學生</a:t>
            </a:r>
            <a:endParaRPr lang="en-US" altLang="zh-TW" sz="2000" dirty="0" smtClean="0">
              <a:solidFill>
                <a:schemeClr val="accent2"/>
              </a:solidFill>
              <a:latin typeface="+mj-ea"/>
              <a:ea typeface="+mj-ea"/>
              <a:cs typeface="Ebrima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dirty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 </a:t>
            </a:r>
            <a:r>
              <a:rPr lang="zh-TW" altLang="en-US" sz="2000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   </a:t>
            </a:r>
            <a:r>
              <a:rPr lang="en-US" altLang="zh-TW" sz="2000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(</a:t>
            </a:r>
            <a:r>
              <a:rPr lang="zh-TW" altLang="en-US" sz="2000" dirty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無法適應傳統學校</a:t>
            </a:r>
            <a:r>
              <a:rPr lang="zh-TW" altLang="en-US" sz="2000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教育</a:t>
            </a:r>
            <a:endParaRPr lang="en-US" altLang="zh-TW" sz="2000" dirty="0" smtClean="0">
              <a:solidFill>
                <a:schemeClr val="accent2"/>
              </a:solidFill>
              <a:latin typeface="+mj-ea"/>
              <a:ea typeface="+mj-ea"/>
              <a:cs typeface="Ebrima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dirty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 </a:t>
            </a:r>
            <a:r>
              <a:rPr lang="zh-TW" altLang="en-US" sz="2000" dirty="0" smtClean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                        之中</a:t>
            </a:r>
            <a:r>
              <a:rPr lang="zh-TW" altLang="en-US" sz="2000" dirty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小學生</a:t>
            </a:r>
            <a:r>
              <a:rPr lang="en-US" altLang="zh-TW" sz="2000" dirty="0">
                <a:solidFill>
                  <a:schemeClr val="accent2"/>
                </a:solidFill>
                <a:latin typeface="+mj-ea"/>
                <a:ea typeface="+mj-ea"/>
                <a:cs typeface="Ebrima" panose="02000000000000000000" pitchFamily="2" charset="0"/>
              </a:rPr>
              <a:t>)</a:t>
            </a:r>
            <a:endParaRPr lang="zh-TW" altLang="en-US" sz="2000" dirty="0">
              <a:solidFill>
                <a:schemeClr val="accent2"/>
              </a:solidFill>
              <a:latin typeface="+mj-ea"/>
              <a:ea typeface="+mj-ea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21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96144" y="1358824"/>
            <a:ext cx="7143751" cy="3264076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150000"/>
              </a:lnSpc>
              <a:buFont typeface="Wingdings"/>
              <a:buChar char="²"/>
            </a:pPr>
            <a:r>
              <a:rPr lang="zh-TW" altLang="en-US" sz="3600" b="0" dirty="0" smtClean="0">
                <a:latin typeface="+mj-ea"/>
                <a:ea typeface="+mj-ea"/>
              </a:rPr>
              <a:t>幫助</a:t>
            </a:r>
            <a:r>
              <a:rPr lang="zh-TW" altLang="en-US" sz="3600" b="0" u="sng" dirty="0">
                <a:latin typeface="+mj-ea"/>
                <a:ea typeface="+mj-ea"/>
              </a:rPr>
              <a:t>不能適應學校之學生</a:t>
            </a:r>
            <a:r>
              <a:rPr lang="zh-TW" altLang="en-US" sz="3600" b="0" dirty="0" smtClean="0">
                <a:latin typeface="+mj-ea"/>
                <a:ea typeface="+mj-ea"/>
              </a:rPr>
              <a:t>，</a:t>
            </a:r>
            <a:endParaRPr lang="en-US" altLang="zh-TW" sz="3600" b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0" dirty="0">
                <a:latin typeface="+mj-ea"/>
                <a:ea typeface="+mj-ea"/>
              </a:rPr>
              <a:t> </a:t>
            </a:r>
            <a:r>
              <a:rPr lang="zh-TW" altLang="en-US" sz="3600" b="0" dirty="0" smtClean="0">
                <a:latin typeface="+mj-ea"/>
                <a:ea typeface="+mj-ea"/>
              </a:rPr>
              <a:t>    </a:t>
            </a:r>
            <a:r>
              <a:rPr lang="zh-TW" altLang="en-US" sz="3600" b="0" u="sng" dirty="0" smtClean="0">
                <a:latin typeface="+mj-ea"/>
                <a:ea typeface="+mj-ea"/>
              </a:rPr>
              <a:t>避免</a:t>
            </a:r>
            <a:r>
              <a:rPr lang="zh-TW" altLang="en-US" sz="3600" b="0" u="sng" dirty="0">
                <a:latin typeface="+mj-ea"/>
                <a:ea typeface="+mj-ea"/>
              </a:rPr>
              <a:t>學生中輟</a:t>
            </a:r>
            <a:r>
              <a:rPr lang="zh-TW" altLang="en-US" sz="3600" b="0" dirty="0">
                <a:latin typeface="+mj-ea"/>
                <a:ea typeface="+mj-ea"/>
              </a:rPr>
              <a:t>，影響其身心發展</a:t>
            </a:r>
            <a:r>
              <a:rPr lang="zh-TW" altLang="en-US" sz="3600" b="0" dirty="0" smtClean="0">
                <a:latin typeface="+mj-ea"/>
                <a:ea typeface="+mj-ea"/>
              </a:rPr>
              <a:t>，</a:t>
            </a:r>
            <a:endParaRPr lang="en-US" altLang="zh-TW" sz="3600" b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0" dirty="0">
                <a:latin typeface="+mj-ea"/>
                <a:ea typeface="+mj-ea"/>
              </a:rPr>
              <a:t> </a:t>
            </a:r>
            <a:r>
              <a:rPr lang="zh-TW" altLang="en-US" sz="3600" b="0" dirty="0" smtClean="0">
                <a:latin typeface="+mj-ea"/>
                <a:ea typeface="+mj-ea"/>
              </a:rPr>
              <a:t>    特成立</a:t>
            </a:r>
            <a:r>
              <a:rPr lang="zh-TW" altLang="en-US" sz="3600" u="sng" dirty="0" smtClean="0">
                <a:latin typeface="+mj-ea"/>
                <a:ea typeface="+mj-ea"/>
              </a:rPr>
              <a:t>自</a:t>
            </a:r>
            <a:r>
              <a:rPr lang="zh-TW" altLang="en-US" sz="3600" u="sng" dirty="0">
                <a:latin typeface="+mj-ea"/>
                <a:ea typeface="+mj-ea"/>
              </a:rPr>
              <a:t>學生家庭陪伴系統</a:t>
            </a:r>
            <a:r>
              <a:rPr lang="zh-TW" altLang="en-US" sz="3600" b="0" dirty="0" smtClean="0">
                <a:latin typeface="+mj-ea"/>
                <a:ea typeface="+mj-ea"/>
              </a:rPr>
              <a:t>，</a:t>
            </a:r>
            <a:endParaRPr lang="en-US" altLang="zh-TW" sz="3600" b="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0" dirty="0">
                <a:latin typeface="+mj-ea"/>
                <a:ea typeface="+mj-ea"/>
              </a:rPr>
              <a:t> </a:t>
            </a:r>
            <a:r>
              <a:rPr lang="zh-TW" altLang="en-US" sz="3600" b="0" dirty="0" smtClean="0">
                <a:latin typeface="+mj-ea"/>
                <a:ea typeface="+mj-ea"/>
              </a:rPr>
              <a:t>    陪伴</a:t>
            </a:r>
            <a:r>
              <a:rPr lang="zh-TW" altLang="en-US" sz="3600" b="0" dirty="0">
                <a:latin typeface="+mj-ea"/>
                <a:ea typeface="+mj-ea"/>
              </a:rPr>
              <a:t>學生能順利</a:t>
            </a:r>
            <a:r>
              <a:rPr lang="zh-TW" altLang="en-US" sz="3600" b="0" dirty="0" smtClean="0">
                <a:latin typeface="+mj-ea"/>
                <a:ea typeface="+mj-ea"/>
              </a:rPr>
              <a:t>成長。</a:t>
            </a:r>
            <a:endParaRPr lang="en-US" altLang="zh-TW" sz="3600" b="0" dirty="0">
              <a:latin typeface="+mj-ea"/>
              <a:ea typeface="+mj-ea"/>
            </a:endParaRP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-3980" y="0"/>
            <a:ext cx="9144000" cy="914400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18" tIns="45718" rIns="45718" bIns="45718" anchor="ctr">
            <a:normAutofit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1pPr>
            <a:lvl2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2pPr>
            <a:lvl3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3pPr>
            <a:lvl4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4pPr>
            <a:lvl5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5pPr>
            <a:lvl6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6pPr>
            <a:lvl7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7pPr>
            <a:lvl8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8pPr>
            <a:lvl9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9pPr>
          </a:lstStyle>
          <a:p>
            <a:r>
              <a:rPr lang="en-US" altLang="zh-TW" sz="4000" dirty="0">
                <a:solidFill>
                  <a:srgbClr val="FFFFFF"/>
                </a:solidFill>
                <a:latin typeface="+mj-ea"/>
                <a:ea typeface="+mj-ea"/>
              </a:rPr>
              <a:t>Only</a:t>
            </a:r>
            <a:r>
              <a:rPr lang="zh-TW" altLang="en-US" sz="4000" dirty="0">
                <a:solidFill>
                  <a:srgbClr val="FFFFFF"/>
                </a:solidFill>
                <a:latin typeface="+mj-ea"/>
                <a:ea typeface="+mj-ea"/>
              </a:rPr>
              <a:t>實驗教育成立之</a:t>
            </a:r>
            <a:r>
              <a:rPr lang="zh-TW" altLang="en-US" sz="4000" dirty="0" smtClean="0">
                <a:solidFill>
                  <a:srgbClr val="FFFFFF"/>
                </a:solidFill>
                <a:latin typeface="+mj-ea"/>
                <a:ea typeface="+mj-ea"/>
              </a:rPr>
              <a:t>宗旨</a:t>
            </a:r>
            <a:endParaRPr lang="zh-TW" altLang="en-US" sz="4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619968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024;p46"/>
          <p:cNvGrpSpPr/>
          <p:nvPr/>
        </p:nvGrpSpPr>
        <p:grpSpPr>
          <a:xfrm>
            <a:off x="404150" y="933547"/>
            <a:ext cx="3966948" cy="3843419"/>
            <a:chOff x="557494" y="4436312"/>
            <a:chExt cx="720000" cy="695660"/>
          </a:xfrm>
        </p:grpSpPr>
        <p:sp>
          <p:nvSpPr>
            <p:cNvPr id="12" name="Google Shape;1025;p4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26;p46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27;p46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28;p46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lang="en-US" altLang="zh-TW" sz="33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endParaRPr>
            </a:p>
            <a:p>
              <a:pPr>
                <a:buClr>
                  <a:schemeClr val="dk1"/>
                </a:buClr>
                <a:buSzPts val="1400"/>
              </a:pPr>
              <a:r>
                <a:rPr lang="zh-TW" altLang="en-US" sz="3300" b="1" dirty="0">
                  <a:solidFill>
                    <a:schemeClr val="dk1"/>
                  </a:solidFill>
                  <a:latin typeface="微軟正黑體" pitchFamily="34" charset="-120"/>
                  <a:ea typeface="微軟正黑體" pitchFamily="34" charset="-120"/>
                  <a:cs typeface="Calibri"/>
                  <a:sym typeface="Calibri"/>
                </a:rPr>
                <a:t>    </a:t>
              </a:r>
              <a:endParaRPr sz="33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endParaRPr>
            </a:p>
          </p:txBody>
        </p:sp>
      </p:grpSp>
      <p:sp>
        <p:nvSpPr>
          <p:cNvPr id="4" name="副標題 2"/>
          <p:cNvSpPr txBox="1">
            <a:spLocks/>
          </p:cNvSpPr>
          <p:nvPr/>
        </p:nvSpPr>
        <p:spPr>
          <a:xfrm>
            <a:off x="102865" y="87474"/>
            <a:ext cx="7007418" cy="9013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0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ONLY</a:t>
            </a: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實驗教育的核心理念</a:t>
            </a:r>
            <a:endParaRPr lang="en-US" altLang="zh-TW" sz="30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198886" y="524781"/>
            <a:ext cx="4388966" cy="342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Google Shape;94;p19"/>
          <p:cNvSpPr txBox="1">
            <a:spLocks/>
          </p:cNvSpPr>
          <p:nvPr/>
        </p:nvSpPr>
        <p:spPr>
          <a:xfrm>
            <a:off x="1097562" y="896948"/>
            <a:ext cx="2938543" cy="72406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zh-TW" altLang="en-US" sz="27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人生三階段目標</a:t>
            </a:r>
            <a:r>
              <a:rPr lang="en-US" altLang="zh-TW" sz="27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7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556283" y="404289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latin typeface="新細明體"/>
              </a:rPr>
              <a:t>〔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活下來</a:t>
            </a:r>
            <a:r>
              <a:rPr lang="en-US" altLang="zh-TW" sz="2400" b="1" dirty="0">
                <a:latin typeface="新細明體"/>
              </a:rPr>
              <a:t>〕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69622" y="3122282"/>
            <a:ext cx="219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新細明體"/>
                <a:ea typeface="新細明體"/>
              </a:rPr>
              <a:t>〔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身體健康</a:t>
            </a:r>
            <a:r>
              <a:rPr lang="en-US" altLang="zh-TW" sz="2400" b="1" dirty="0">
                <a:latin typeface="新細明體"/>
              </a:rPr>
              <a:t>〕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01044" y="2116352"/>
            <a:ext cx="284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新細明體"/>
                <a:ea typeface="新細明體"/>
              </a:rPr>
              <a:t>〔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身心靈的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平衡</a:t>
            </a:r>
            <a:r>
              <a:rPr lang="en-US" altLang="zh-TW" sz="2400" b="1" dirty="0" smtClean="0">
                <a:latin typeface="新細明體"/>
              </a:rPr>
              <a:t>〕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69622" y="1544675"/>
            <a:ext cx="2447206" cy="763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01825" y="4357255"/>
            <a:ext cx="54525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b="1" dirty="0">
                <a:latin typeface="微軟正黑體" pitchFamily="34" charset="-120"/>
                <a:ea typeface="微軟正黑體" pitchFamily="34" charset="-120"/>
              </a:rPr>
              <a:t>-------</a:t>
            </a:r>
            <a:r>
              <a:rPr lang="zh-TW" altLang="en-US" sz="2100" b="1" u="sng" dirty="0">
                <a:latin typeface="微軟正黑體" pitchFamily="34" charset="-120"/>
                <a:ea typeface="微軟正黑體" pitchFamily="34" charset="-120"/>
              </a:rPr>
              <a:t>找到生命的價值，不輕易結束生命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404295" y="3340267"/>
            <a:ext cx="49500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b="1" dirty="0">
                <a:latin typeface="微軟正黑體" pitchFamily="34" charset="-120"/>
                <a:ea typeface="微軟正黑體" pitchFamily="34" charset="-120"/>
              </a:rPr>
              <a:t>----</a:t>
            </a:r>
            <a:r>
              <a:rPr lang="zh-TW" altLang="en-US" sz="2100" b="1" u="sng" dirty="0">
                <a:latin typeface="微軟正黑體" pitchFamily="34" charset="-120"/>
                <a:ea typeface="微軟正黑體" pitchFamily="34" charset="-120"/>
              </a:rPr>
              <a:t>保持健康才有力量朝理想的生活前進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3742523" y="2335642"/>
            <a:ext cx="49500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b="1" dirty="0">
                <a:latin typeface="微軟正黑體" pitchFamily="34" charset="-120"/>
                <a:ea typeface="微軟正黑體" pitchFamily="34" charset="-120"/>
              </a:rPr>
              <a:t>----</a:t>
            </a:r>
            <a:r>
              <a:rPr lang="zh-TW" altLang="en-US" sz="2100" b="1" u="sng" dirty="0">
                <a:latin typeface="微軟正黑體" pitchFamily="34" charset="-120"/>
                <a:ea typeface="微軟正黑體" pitchFamily="34" charset="-120"/>
              </a:rPr>
              <a:t>在自我實踐的路上維持身心靈的平衡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17" y="153464"/>
            <a:ext cx="2856473" cy="19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13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86" y="0"/>
            <a:ext cx="54653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48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29906" y="1440340"/>
            <a:ext cx="2869462" cy="11965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600" dirty="0" smtClean="0">
                <a:latin typeface="+mj-ea"/>
                <a:ea typeface="+mj-ea"/>
              </a:rPr>
              <a:t>產品</a:t>
            </a:r>
            <a:endParaRPr lang="en-US" altLang="zh-TW" sz="6600" dirty="0" smtClean="0">
              <a:latin typeface="+mj-ea"/>
              <a:ea typeface="+mj-ea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-3980" y="0"/>
            <a:ext cx="9144000" cy="914400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18" tIns="45718" rIns="45718" bIns="45718" anchor="ctr">
            <a:normAutofit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1pPr>
            <a:lvl2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2pPr>
            <a:lvl3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3pPr>
            <a:lvl4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4pPr>
            <a:lvl5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5pPr>
            <a:lvl6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6pPr>
            <a:lvl7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7pPr>
            <a:lvl8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8pPr>
            <a:lvl9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9pPr>
          </a:lstStyle>
          <a:p>
            <a:r>
              <a:rPr lang="zh-TW" altLang="en-US" sz="4000" dirty="0" smtClean="0">
                <a:solidFill>
                  <a:srgbClr val="FFFFFF"/>
                </a:solidFill>
                <a:latin typeface="+mj-ea"/>
                <a:ea typeface="+mj-ea"/>
              </a:rPr>
              <a:t>行銷</a:t>
            </a:r>
            <a:r>
              <a:rPr lang="en-US" altLang="zh-TW" sz="4000" dirty="0" smtClean="0">
                <a:solidFill>
                  <a:srgbClr val="FFFFFF"/>
                </a:solidFill>
                <a:latin typeface="+mj-ea"/>
                <a:ea typeface="+mj-ea"/>
              </a:rPr>
              <a:t>4P</a:t>
            </a:r>
            <a:r>
              <a:rPr lang="zh-TW" altLang="en-US" sz="4000" dirty="0" smtClean="0">
                <a:solidFill>
                  <a:srgbClr val="FFFFFF"/>
                </a:solidFill>
                <a:latin typeface="+mj-ea"/>
                <a:ea typeface="+mj-ea"/>
              </a:rPr>
              <a:t>需先確認</a:t>
            </a:r>
            <a:r>
              <a:rPr lang="zh-TW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目標市場</a:t>
            </a:r>
            <a:endParaRPr lang="zh-TW" altLang="en-US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929906" y="3191168"/>
            <a:ext cx="2869462" cy="119653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18" tIns="45718" rIns="45718" bIns="45718">
            <a:normAutofit fontScale="77500" lnSpcReduction="20000"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3429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6858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0287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3716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7151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0580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4009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27438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6600" dirty="0" smtClean="0">
                <a:latin typeface="+mj-ea"/>
                <a:ea typeface="+mj-ea"/>
              </a:rPr>
              <a:t>價格</a:t>
            </a:r>
            <a:endParaRPr lang="en-US" altLang="zh-TW" sz="6600" dirty="0" smtClean="0">
              <a:latin typeface="+mj-ea"/>
              <a:ea typeface="+mj-ea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5143943" y="1397809"/>
            <a:ext cx="2869462" cy="119653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5718" tIns="45718" rIns="45718" bIns="45718">
            <a:normAutofit fontScale="77500" lnSpcReduction="20000"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3429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6858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0287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3716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7151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0580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4009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27438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6600" dirty="0" smtClean="0">
                <a:latin typeface="+mj-ea"/>
                <a:ea typeface="+mj-ea"/>
              </a:rPr>
              <a:t>通路</a:t>
            </a:r>
            <a:endParaRPr lang="en-US" altLang="zh-TW" sz="6600" dirty="0" smtClean="0">
              <a:latin typeface="+mj-ea"/>
              <a:ea typeface="+mj-ea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5143943" y="3191167"/>
            <a:ext cx="2869462" cy="1196533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45718" tIns="45718" rIns="45718" bIns="45718">
            <a:normAutofit fontScale="77500" lnSpcReduction="20000"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3429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6858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0287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3716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7151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0580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4009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27438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6600" dirty="0" smtClean="0">
                <a:latin typeface="+mj-ea"/>
                <a:ea typeface="+mj-ea"/>
              </a:rPr>
              <a:t>推廣</a:t>
            </a:r>
            <a:endParaRPr lang="en-US" altLang="zh-TW" sz="66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514067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0" y="1546777"/>
            <a:ext cx="3429000" cy="3176589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Rectangle 3"/>
          <p:cNvSpPr txBox="1">
            <a:spLocks noGrp="1"/>
          </p:cNvSpPr>
          <p:nvPr>
            <p:ph type="title"/>
          </p:nvPr>
        </p:nvSpPr>
        <p:spPr>
          <a:xfrm>
            <a:off x="0" y="11137"/>
            <a:ext cx="9144000" cy="701244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>
              <a:defRPr sz="4000">
                <a:latin typeface="超研澤特圓"/>
                <a:ea typeface="超研澤特圓"/>
                <a:cs typeface="超研澤特圓"/>
                <a:sym typeface="超研澤特圓"/>
              </a:defRPr>
            </a:pPr>
            <a:r>
              <a:rPr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dirty="0" smtClean="0">
                <a:latin typeface="微軟正黑體" pitchFamily="34" charset="-120"/>
                <a:ea typeface="微軟正黑體" pitchFamily="34" charset="-120"/>
              </a:rPr>
              <a:t>課綱最重要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的事</a:t>
            </a:r>
            <a:r>
              <a:rPr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u="sng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適性揚</a:t>
            </a:r>
            <a:r>
              <a:rPr lang="zh-TW" altLang="en-US" u="sng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才</a:t>
            </a:r>
            <a:r>
              <a:rPr lang="en-US" altLang="zh-TW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dirty="0" smtClean="0">
                <a:latin typeface="微軟正黑體" pitchFamily="34" charset="-120"/>
                <a:ea typeface="微軟正黑體" pitchFamily="34" charset="-120"/>
              </a:rPr>
              <a:t>生涯規劃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2" name="Text Box 6"/>
          <p:cNvSpPr txBox="1"/>
          <p:nvPr/>
        </p:nvSpPr>
        <p:spPr>
          <a:xfrm>
            <a:off x="4939385" y="821027"/>
            <a:ext cx="2237363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 b="1">
                <a:latin typeface="超研澤特圓"/>
                <a:ea typeface="超研澤特圓"/>
                <a:cs typeface="超研澤特圓"/>
                <a:sym typeface="超研澤特圓"/>
              </a:defRPr>
            </a:pPr>
            <a:r>
              <a:rPr dirty="0"/>
              <a:t>職場規劃</a:t>
            </a:r>
          </a:p>
          <a:p>
            <a:pPr algn="ctr">
              <a:defRPr sz="2000" b="1">
                <a:latin typeface="超研澤特圓"/>
                <a:ea typeface="超研澤特圓"/>
                <a:cs typeface="超研澤特圓"/>
                <a:sym typeface="超研澤特圓"/>
              </a:defRPr>
            </a:pPr>
            <a:r>
              <a:rPr dirty="0"/>
              <a:t>（認識就業市場）</a:t>
            </a:r>
          </a:p>
        </p:txBody>
      </p:sp>
      <p:sp>
        <p:nvSpPr>
          <p:cNvPr id="303" name="Text Box 7"/>
          <p:cNvSpPr txBox="1"/>
          <p:nvPr/>
        </p:nvSpPr>
        <p:spPr>
          <a:xfrm>
            <a:off x="4371947" y="2450993"/>
            <a:ext cx="400105" cy="1311767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45718" tIns="45718" rIns="45718" bIns="45718">
            <a:spAutoFit/>
          </a:bodyPr>
          <a:lstStyle>
            <a:lvl1pPr algn="ctr">
              <a:defRPr sz="1300" b="1">
                <a:solidFill>
                  <a:srgbClr val="FFFFFF"/>
                </a:solidFill>
                <a:latin typeface="超研澤特圓"/>
                <a:ea typeface="超研澤特圓"/>
                <a:cs typeface="超研澤特圓"/>
                <a:sym typeface="超研澤特圓"/>
              </a:defRPr>
            </a:lvl1pPr>
          </a:lstStyle>
          <a:p>
            <a:r>
              <a:rPr sz="2000" dirty="0"/>
              <a:t>自我察覺</a:t>
            </a:r>
          </a:p>
        </p:txBody>
      </p:sp>
      <p:sp>
        <p:nvSpPr>
          <p:cNvPr id="304" name="Text Box 8"/>
          <p:cNvSpPr txBox="1"/>
          <p:nvPr/>
        </p:nvSpPr>
        <p:spPr>
          <a:xfrm>
            <a:off x="1184175" y="1811636"/>
            <a:ext cx="1566154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>
                <a:latin typeface="超研澤特圓"/>
                <a:ea typeface="超研澤特圓"/>
                <a:cs typeface="超研澤特圓"/>
                <a:sym typeface="超研澤特圓"/>
              </a:defRPr>
            </a:lvl1pPr>
          </a:lstStyle>
          <a:p>
            <a:r>
              <a:rPr dirty="0" smtClean="0"/>
              <a:t>發展可攜帶的能力</a:t>
            </a:r>
            <a:endParaRPr lang="en-US" dirty="0" smtClean="0"/>
          </a:p>
          <a:p>
            <a:r>
              <a:rPr lang="en-US" u="sng" dirty="0" smtClean="0">
                <a:solidFill>
                  <a:srgbClr val="00B050"/>
                </a:solidFill>
              </a:rPr>
              <a:t>108</a:t>
            </a:r>
            <a:r>
              <a:rPr lang="zh-TW" altLang="en-US" u="sng" dirty="0" smtClean="0">
                <a:solidFill>
                  <a:srgbClr val="00B050"/>
                </a:solidFill>
              </a:rPr>
              <a:t>課綱後為發展素養</a:t>
            </a:r>
            <a:endParaRPr u="sng" dirty="0">
              <a:solidFill>
                <a:srgbClr val="00B050"/>
              </a:solidFill>
            </a:endParaRPr>
          </a:p>
        </p:txBody>
      </p:sp>
      <p:sp>
        <p:nvSpPr>
          <p:cNvPr id="305" name="Text Box 9"/>
          <p:cNvSpPr txBox="1"/>
          <p:nvPr/>
        </p:nvSpPr>
        <p:spPr>
          <a:xfrm>
            <a:off x="1403334" y="3513221"/>
            <a:ext cx="156615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>
                <a:latin typeface="超研澤特圓"/>
                <a:ea typeface="超研澤特圓"/>
                <a:cs typeface="超研澤特圓"/>
                <a:sym typeface="超研澤特圓"/>
              </a:defRPr>
            </a:lvl1pPr>
          </a:lstStyle>
          <a:p>
            <a:r>
              <a:rPr dirty="0"/>
              <a:t>探索興趣性向人格特質</a:t>
            </a:r>
          </a:p>
        </p:txBody>
      </p:sp>
      <p:sp>
        <p:nvSpPr>
          <p:cNvPr id="306" name="Text Box 10"/>
          <p:cNvSpPr txBox="1"/>
          <p:nvPr/>
        </p:nvSpPr>
        <p:spPr>
          <a:xfrm>
            <a:off x="6168091" y="2167124"/>
            <a:ext cx="2237363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 b="1">
                <a:latin typeface="超研澤特圓"/>
                <a:ea typeface="超研澤特圓"/>
                <a:cs typeface="超研澤特圓"/>
                <a:sym typeface="超研澤特圓"/>
              </a:defRPr>
            </a:pPr>
            <a:r>
              <a:rPr dirty="0"/>
              <a:t>瞭解各科（系校）</a:t>
            </a:r>
          </a:p>
          <a:p>
            <a:pPr algn="ctr">
              <a:defRPr sz="2000" b="1">
                <a:latin typeface="超研澤特圓"/>
                <a:ea typeface="超研澤特圓"/>
                <a:cs typeface="超研澤特圓"/>
                <a:sym typeface="超研澤特圓"/>
              </a:defRPr>
            </a:pPr>
            <a:r>
              <a:rPr dirty="0"/>
              <a:t>不同學群（類）</a:t>
            </a:r>
          </a:p>
        </p:txBody>
      </p:sp>
      <p:sp>
        <p:nvSpPr>
          <p:cNvPr id="307" name="Text Box 11"/>
          <p:cNvSpPr txBox="1"/>
          <p:nvPr/>
        </p:nvSpPr>
        <p:spPr>
          <a:xfrm>
            <a:off x="6168092" y="3513221"/>
            <a:ext cx="178989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 b="1">
                <a:latin typeface="超研澤特圓"/>
                <a:ea typeface="超研澤特圓"/>
                <a:cs typeface="超研澤特圓"/>
                <a:sym typeface="超研澤特圓"/>
              </a:defRPr>
            </a:pPr>
            <a:r>
              <a:rPr dirty="0"/>
              <a:t>認識升學管道</a:t>
            </a:r>
          </a:p>
          <a:p>
            <a:pPr algn="ctr">
              <a:defRPr sz="2000" b="1">
                <a:latin typeface="超研澤特圓"/>
                <a:ea typeface="超研澤特圓"/>
                <a:cs typeface="超研澤特圓"/>
                <a:sym typeface="超研澤特圓"/>
              </a:defRPr>
            </a:pPr>
            <a:r>
              <a:rPr dirty="0"/>
              <a:t>與考科</a:t>
            </a:r>
          </a:p>
        </p:txBody>
      </p:sp>
      <p:sp>
        <p:nvSpPr>
          <p:cNvPr id="308" name="Text Box 12"/>
          <p:cNvSpPr txBox="1"/>
          <p:nvPr/>
        </p:nvSpPr>
        <p:spPr>
          <a:xfrm>
            <a:off x="1884053" y="4723366"/>
            <a:ext cx="529269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標楷體"/>
                <a:ea typeface="標楷體"/>
                <a:cs typeface="標楷體"/>
                <a:sym typeface="標楷體"/>
              </a:defRPr>
            </a:pPr>
            <a:r>
              <a:rPr dirty="0"/>
              <a:t>蝴蝶的蛻變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—</a:t>
            </a:r>
            <a:r>
              <a:rPr dirty="0"/>
              <a:t>生涯規畫圖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/>
              <a:t>蕭典義(詠太) 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1997 </a:t>
            </a:r>
          </a:p>
        </p:txBody>
      </p:sp>
      <p:sp>
        <p:nvSpPr>
          <p:cNvPr id="309" name="Text Box 13"/>
          <p:cNvSpPr txBox="1"/>
          <p:nvPr/>
        </p:nvSpPr>
        <p:spPr>
          <a:xfrm>
            <a:off x="1768787" y="821027"/>
            <a:ext cx="268483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 b="1">
                <a:latin typeface="超研澤特圓"/>
                <a:ea typeface="超研澤特圓"/>
                <a:cs typeface="超研澤特圓"/>
                <a:sym typeface="超研澤特圓"/>
              </a:defRPr>
            </a:pPr>
            <a:r>
              <a:rPr dirty="0"/>
              <a:t>價值觀平衡點</a:t>
            </a:r>
          </a:p>
          <a:p>
            <a:pPr algn="ctr">
              <a:defRPr sz="2000" b="1">
                <a:latin typeface="超研澤特圓"/>
                <a:ea typeface="超研澤特圓"/>
                <a:cs typeface="超研澤特圓"/>
                <a:sym typeface="超研澤特圓"/>
              </a:defRPr>
            </a:pPr>
            <a:r>
              <a:rPr dirty="0"/>
              <a:t>（自己、父母、社會）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標題 1"/>
          <p:cNvSpPr txBox="1">
            <a:spLocks noGrp="1"/>
          </p:cNvSpPr>
          <p:nvPr>
            <p:ph type="title"/>
          </p:nvPr>
        </p:nvSpPr>
        <p:spPr>
          <a:xfrm>
            <a:off x="0" y="452548"/>
            <a:ext cx="9144000" cy="1504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sz="4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走讀社區玩18學群</a:t>
            </a:r>
            <a:br>
              <a:rPr sz="4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sz="4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並結合生涯探索與學習歷程</a:t>
            </a:r>
          </a:p>
        </p:txBody>
      </p:sp>
      <p:sp>
        <p:nvSpPr>
          <p:cNvPr id="101" name="《打造獨特的「學習歷程」故事》"/>
          <p:cNvSpPr txBox="1"/>
          <p:nvPr/>
        </p:nvSpPr>
        <p:spPr>
          <a:xfrm>
            <a:off x="765544" y="2473585"/>
            <a:ext cx="7793665" cy="1938988"/>
          </a:xfrm>
          <a:prstGeom prst="rect">
            <a:avLst/>
          </a:prstGeom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18" tIns="45718" rIns="45718" bIns="45718" anchor="ctr">
            <a:spAutoFit/>
          </a:bodyPr>
          <a:lstStyle/>
          <a:p>
            <a:pPr marL="457200" indent="-457200" algn="ctr" defTabSz="685800">
              <a:lnSpc>
                <a:spcPct val="150000"/>
              </a:lnSpc>
              <a:buFont typeface="Wingdings"/>
              <a:buChar char="±"/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3200" u="sng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打造獨特的</a:t>
            </a:r>
            <a:r>
              <a:rPr lang="zh-TW" altLang="en-US" sz="3200" b="1" u="sng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</a:t>
            </a:r>
            <a:endParaRPr lang="en-US" sz="3200" u="sng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685800">
              <a:lnSpc>
                <a:spcPct val="15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3200" u="sng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「學習歷程</a:t>
            </a:r>
            <a:r>
              <a:rPr lang="zh-TW" altLang="en-US" sz="3200" b="1" u="sng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Calibri"/>
              </a:rPr>
              <a:t>」</a:t>
            </a:r>
            <a:r>
              <a:rPr lang="zh-TW" altLang="en-US" sz="3200" b="1" u="sng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sz="48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3200" b="1" u="sng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Calibri"/>
              </a:rPr>
              <a:t>「</a:t>
            </a:r>
            <a:r>
              <a:rPr lang="zh-TW" altLang="en-US" sz="3200" u="sng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備審</a:t>
            </a:r>
            <a:r>
              <a:rPr lang="zh-TW" altLang="en-US" sz="3200" u="sng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zh-TW" altLang="en-US" sz="3200" b="1" u="sng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Calibri"/>
              </a:rPr>
              <a:t>」</a:t>
            </a:r>
            <a:r>
              <a:rPr sz="3200" u="sng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故事</a:t>
            </a:r>
            <a:endParaRPr sz="3200" u="sng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標題 1"/>
          <p:cNvSpPr txBox="1">
            <a:spLocks noGrp="1"/>
          </p:cNvSpPr>
          <p:nvPr>
            <p:ph type="title"/>
          </p:nvPr>
        </p:nvSpPr>
        <p:spPr>
          <a:xfrm>
            <a:off x="639284" y="648585"/>
            <a:ext cx="7886700" cy="20733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l">
              <a:lnSpc>
                <a:spcPct val="150000"/>
              </a:lnSpc>
              <a:defRPr sz="4800">
                <a:latin typeface="+mj-lt"/>
                <a:ea typeface="+mj-ea"/>
                <a:cs typeface="+mj-cs"/>
                <a:sym typeface="Calibri"/>
              </a:defRPr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sz="4000" dirty="0" smtClean="0">
                <a:latin typeface="微軟正黑體" pitchFamily="34" charset="-120"/>
                <a:ea typeface="微軟正黑體" pitchFamily="34" charset="-120"/>
              </a:rPr>
              <a:t>美國教育家杜威</a:t>
            </a:r>
            <a:r>
              <a:rPr sz="4000" dirty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algn="l">
              <a:lnSpc>
                <a:spcPct val="150000"/>
              </a:lnSpc>
              <a:defRPr sz="4800">
                <a:latin typeface="+mj-lt"/>
                <a:ea typeface="+mj-ea"/>
                <a:cs typeface="+mj-cs"/>
                <a:sym typeface="Calibri"/>
              </a:defRPr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      「</a:t>
            </a:r>
            <a:r>
              <a:rPr sz="4000" u="sng" dirty="0" smtClean="0">
                <a:latin typeface="微軟正黑體" pitchFamily="34" charset="-120"/>
                <a:ea typeface="微軟正黑體" pitchFamily="34" charset="-120"/>
              </a:rPr>
              <a:t>教育即生活</a:t>
            </a:r>
            <a:r>
              <a:rPr sz="4000" u="sng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sz="4000" u="sng" dirty="0" smtClean="0">
                <a:latin typeface="微軟正黑體" pitchFamily="34" charset="-120"/>
                <a:ea typeface="微軟正黑體" pitchFamily="34" charset="-120"/>
              </a:rPr>
              <a:t>學校即社會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」</a:t>
            </a:r>
            <a:endParaRPr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7" name="文字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628650" y="3015920"/>
            <a:ext cx="7886700" cy="12796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>
              <a:spcBef>
                <a:spcPts val="0"/>
              </a:spcBef>
              <a:defRPr sz="4800">
                <a:solidFill>
                  <a:schemeClr val="accent5"/>
                </a:solidFill>
              </a:defRPr>
            </a:lvl1pPr>
          </a:lstStyle>
          <a:p>
            <a:pPr>
              <a:lnSpc>
                <a:spcPct val="150000"/>
              </a:lnSpc>
              <a:defRPr>
                <a:solidFill>
                  <a:schemeClr val="accent1"/>
                </a:solidFill>
              </a:defRPr>
            </a:pPr>
            <a:r>
              <a:rPr dirty="0">
                <a:solidFill>
                  <a:srgbClr val="0070C0"/>
                </a:solidFill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  <a:sym typeface="Wingdings"/>
              </a:rPr>
              <a:t></a:t>
            </a:r>
            <a:r>
              <a:rPr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生活處處皆可生涯探索</a:t>
            </a:r>
            <a:r>
              <a:rPr lang="zh-TW" altLang="en-US" dirty="0">
                <a:solidFill>
                  <a:srgbClr val="0070C0"/>
                </a:solidFill>
                <a:sym typeface="Wingdings"/>
              </a:rPr>
              <a:t></a:t>
            </a:r>
            <a:endParaRPr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</a:rPr>
            </a:b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</a:rPr>
              <a:t>Only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</a:rPr>
              <a:t>實驗教育品牌溝通設計案例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372" y="1268238"/>
            <a:ext cx="8136978" cy="3776728"/>
          </a:xfrm>
        </p:spPr>
        <p:txBody>
          <a:bodyPr>
            <a:normAutofit fontScale="25000" lnSpcReduction="20000"/>
          </a:bodyPr>
          <a:lstStyle/>
          <a:p>
            <a:endParaRPr lang="en-US" altLang="zh-TW" sz="11100" dirty="0" smtClean="0">
              <a:solidFill>
                <a:schemeClr val="bg2">
                  <a:lumMod val="50000"/>
                </a:schemeClr>
              </a:solidFill>
              <a:latin typeface="微軟正黑體" pitchFamily="34" charset="-120"/>
            </a:endParaRPr>
          </a:p>
          <a:p>
            <a:r>
              <a:rPr lang="zh-TW" altLang="en-US" sz="11100" dirty="0" smtClean="0">
                <a:latin typeface="+mj-ea"/>
              </a:rPr>
              <a:t>高</a:t>
            </a:r>
            <a:r>
              <a:rPr lang="zh-TW" altLang="en-US" sz="11100" dirty="0">
                <a:latin typeface="+mj-ea"/>
              </a:rPr>
              <a:t>雄</a:t>
            </a:r>
            <a:r>
              <a:rPr lang="zh-TW" altLang="en-US" sz="11100" dirty="0" smtClean="0">
                <a:latin typeface="+mj-ea"/>
              </a:rPr>
              <a:t>前草普</a:t>
            </a:r>
            <a:r>
              <a:rPr lang="zh-TW" altLang="en-US" sz="11100" dirty="0">
                <a:latin typeface="+mj-ea"/>
              </a:rPr>
              <a:t>列斯</a:t>
            </a:r>
            <a:r>
              <a:rPr lang="zh-TW" altLang="en-US" sz="11100" dirty="0" smtClean="0">
                <a:latin typeface="+mj-ea"/>
              </a:rPr>
              <a:t>製造</a:t>
            </a:r>
            <a:r>
              <a:rPr lang="zh-TW" altLang="en-US" sz="11100" dirty="0">
                <a:latin typeface="+mj-ea"/>
              </a:rPr>
              <a:t>生態系</a:t>
            </a:r>
            <a:r>
              <a:rPr lang="en-US" altLang="zh-TW" sz="11100" dirty="0" smtClean="0">
                <a:latin typeface="+mj-ea"/>
              </a:rPr>
              <a:t>—</a:t>
            </a:r>
          </a:p>
          <a:p>
            <a:r>
              <a:rPr lang="zh-TW" altLang="en-US" sz="9800" dirty="0" smtClean="0">
                <a:latin typeface="+mj-ea"/>
              </a:rPr>
              <a:t>實驗</a:t>
            </a:r>
            <a:r>
              <a:rPr lang="zh-TW" altLang="en-US" sz="9800" dirty="0">
                <a:latin typeface="+mj-ea"/>
              </a:rPr>
              <a:t>教育</a:t>
            </a:r>
            <a:r>
              <a:rPr lang="en-US" altLang="zh-TW" sz="9800" dirty="0" smtClean="0">
                <a:latin typeface="+mj-ea"/>
              </a:rPr>
              <a:t>x</a:t>
            </a:r>
            <a:r>
              <a:rPr lang="zh-TW" altLang="en-US" sz="9800" dirty="0" smtClean="0">
                <a:latin typeface="+mj-ea"/>
              </a:rPr>
              <a:t>社區營造</a:t>
            </a:r>
            <a:r>
              <a:rPr lang="en-US" altLang="zh-TW" sz="9800" dirty="0">
                <a:latin typeface="+mj-ea"/>
              </a:rPr>
              <a:t>x</a:t>
            </a:r>
            <a:r>
              <a:rPr lang="zh-TW" altLang="en-US" sz="9800" dirty="0" smtClean="0">
                <a:latin typeface="+mj-ea"/>
              </a:rPr>
              <a:t>地</a:t>
            </a:r>
            <a:r>
              <a:rPr lang="zh-TW" altLang="en-US" sz="9800" dirty="0">
                <a:latin typeface="+mj-ea"/>
              </a:rPr>
              <a:t>方創生</a:t>
            </a:r>
            <a:r>
              <a:rPr lang="en-US" altLang="zh-TW" sz="9800" dirty="0" smtClean="0">
                <a:latin typeface="+mj-ea"/>
              </a:rPr>
              <a:t>x</a:t>
            </a:r>
            <a:r>
              <a:rPr lang="zh-TW" altLang="en-US" sz="9800" dirty="0" smtClean="0">
                <a:latin typeface="+mj-ea"/>
              </a:rPr>
              <a:t>社區職業體驗扶產育才</a:t>
            </a:r>
            <a:endParaRPr lang="en-US" altLang="zh-TW" sz="9800" dirty="0" smtClean="0">
              <a:latin typeface="+mj-ea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+mj-ea"/>
            </a:endParaRPr>
          </a:p>
          <a:p>
            <a:endParaRPr lang="en-US" altLang="zh-TW" sz="9600" dirty="0" smtClean="0">
              <a:solidFill>
                <a:srgbClr val="FF0000"/>
              </a:solidFill>
              <a:latin typeface="+mj-ea"/>
            </a:endParaRPr>
          </a:p>
          <a:p>
            <a:r>
              <a:rPr lang="zh-TW" altLang="en-US" sz="9600" dirty="0" smtClean="0">
                <a:solidFill>
                  <a:srgbClr val="FF0000"/>
                </a:solidFill>
                <a:latin typeface="+mj-ea"/>
              </a:rPr>
              <a:t>夢時代旁</a:t>
            </a:r>
            <a:r>
              <a:rPr lang="zh-TW" altLang="en-US" sz="9600" dirty="0">
                <a:solidFill>
                  <a:srgbClr val="FF0000"/>
                </a:solidFill>
                <a:latin typeface="+mj-ea"/>
              </a:rPr>
              <a:t>的</a:t>
            </a:r>
            <a:r>
              <a:rPr lang="zh-TW" altLang="en-US" sz="9600" dirty="0" smtClean="0">
                <a:solidFill>
                  <a:srgbClr val="FF0000"/>
                </a:solidFill>
                <a:latin typeface="+mj-ea"/>
              </a:rPr>
              <a:t>前鎮草衙是不山不市的社區</a:t>
            </a:r>
            <a:r>
              <a:rPr lang="en-US" altLang="zh-TW" sz="9600" dirty="0" smtClean="0">
                <a:solidFill>
                  <a:srgbClr val="FF0000"/>
                </a:solidFill>
                <a:latin typeface="+mj-ea"/>
              </a:rPr>
              <a:t>,</a:t>
            </a:r>
            <a:r>
              <a:rPr lang="zh-TW" altLang="en-US" sz="9600" dirty="0" smtClean="0">
                <a:latin typeface="+mj-ea"/>
              </a:rPr>
              <a:t>面積約</a:t>
            </a:r>
            <a:r>
              <a:rPr lang="en-US" altLang="zh-TW" sz="9600" dirty="0">
                <a:latin typeface="+mj-ea"/>
              </a:rPr>
              <a:t>5</a:t>
            </a:r>
            <a:r>
              <a:rPr lang="zh-TW" altLang="en-US" sz="9600" dirty="0" smtClean="0">
                <a:latin typeface="+mj-ea"/>
              </a:rPr>
              <a:t>平方公里</a:t>
            </a:r>
            <a:endParaRPr lang="en-US" altLang="zh-TW" sz="3600" dirty="0">
              <a:solidFill>
                <a:schemeClr val="tx1"/>
              </a:solidFill>
              <a:latin typeface="+mj-ea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70000"/>
              </a:lnSpc>
            </a:pPr>
            <a:r>
              <a:rPr lang="en-US" altLang="zh-TW" sz="7400" b="0" dirty="0" smtClean="0">
                <a:latin typeface="+mj-ea"/>
              </a:rPr>
              <a:t>2021</a:t>
            </a:r>
            <a:r>
              <a:rPr lang="zh-TW" altLang="en-US" sz="7400" b="0" dirty="0" smtClean="0">
                <a:latin typeface="+mj-ea"/>
              </a:rPr>
              <a:t>辦理</a:t>
            </a:r>
            <a:r>
              <a:rPr lang="zh-TW" altLang="en-US" sz="7400" b="0" dirty="0">
                <a:latin typeface="+mj-ea"/>
              </a:rPr>
              <a:t>單位：</a:t>
            </a:r>
          </a:p>
          <a:p>
            <a:pPr>
              <a:lnSpc>
                <a:spcPct val="120000"/>
              </a:lnSpc>
            </a:pPr>
            <a:r>
              <a:rPr lang="zh-TW" altLang="en-US" sz="7400" b="0" dirty="0">
                <a:latin typeface="+mj-ea"/>
              </a:rPr>
              <a:t>一、指導單位：國發會</a:t>
            </a:r>
          </a:p>
          <a:p>
            <a:pPr>
              <a:lnSpc>
                <a:spcPct val="120000"/>
              </a:lnSpc>
            </a:pPr>
            <a:r>
              <a:rPr lang="zh-TW" altLang="en-US" sz="7400" b="0" dirty="0">
                <a:latin typeface="+mj-ea"/>
              </a:rPr>
              <a:t>二、主辦單位：雜學校</a:t>
            </a:r>
            <a:endParaRPr lang="en-US" altLang="zh-TW" sz="7400" b="0" dirty="0">
              <a:latin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7400" b="0" dirty="0">
                <a:latin typeface="+mj-ea"/>
              </a:rPr>
              <a:t>三、合作單位：</a:t>
            </a:r>
            <a:r>
              <a:rPr lang="en-US" altLang="zh-TW" sz="7400" b="0" dirty="0">
                <a:latin typeface="+mj-ea"/>
              </a:rPr>
              <a:t>Only</a:t>
            </a:r>
            <a:r>
              <a:rPr lang="zh-TW" altLang="en-US" sz="7400" b="0" dirty="0">
                <a:latin typeface="+mj-ea"/>
              </a:rPr>
              <a:t>實驗教育</a:t>
            </a:r>
            <a:r>
              <a:rPr lang="en-US" altLang="zh-TW" sz="7400" b="0" dirty="0">
                <a:latin typeface="+mj-ea"/>
              </a:rPr>
              <a:t>-</a:t>
            </a:r>
            <a:r>
              <a:rPr lang="zh-TW" altLang="en-US" sz="7400" b="0" dirty="0">
                <a:latin typeface="+mj-ea"/>
              </a:rPr>
              <a:t>自學生家庭陪伴系統</a:t>
            </a:r>
          </a:p>
          <a:p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9022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標題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470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defTabSz="644651">
              <a:defRPr sz="4512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>
                <a:latin typeface="微軟正黑體" pitchFamily="34" charset="-120"/>
                <a:ea typeface="微軟正黑體" pitchFamily="34" charset="-120"/>
              </a:rPr>
              <a:t>生活處處皆可生涯探索</a:t>
            </a:r>
          </a:p>
        </p:txBody>
      </p:sp>
      <p:sp>
        <p:nvSpPr>
          <p:cNvPr id="292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637954" y="1084521"/>
            <a:ext cx="8045180" cy="38461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  <a:buFontTx/>
              <a:defRPr sz="3500"/>
            </a:pPr>
            <a:r>
              <a:rPr sz="2800" dirty="0">
                <a:latin typeface="微軟正黑體" pitchFamily="34" charset="-120"/>
                <a:ea typeface="微軟正黑體" pitchFamily="34" charset="-120"/>
              </a:rPr>
              <a:t>省錢有效的做法就是：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 sz="3500"/>
            </a:pPr>
            <a:r>
              <a:rPr sz="2800" dirty="0" smtClean="0">
                <a:latin typeface="微軟正黑體" pitchFamily="34" charset="-120"/>
                <a:ea typeface="微軟正黑體" pitchFamily="34" charset="-120"/>
              </a:rPr>
              <a:t>做家事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從小陪伴收玩具開始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 sz="3500"/>
            </a:pPr>
            <a:r>
              <a:rPr sz="2800" dirty="0" smtClean="0">
                <a:latin typeface="微軟正黑體" pitchFamily="34" charset="-120"/>
                <a:ea typeface="微軟正黑體" pitchFamily="34" charset="-120"/>
              </a:rPr>
              <a:t>看新聞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親師引導小孩反思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+18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學群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Tx/>
              <a:defRPr sz="3500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u="sng" dirty="0" smtClean="0">
                <a:latin typeface="微軟正黑體" pitchFamily="34" charset="-120"/>
                <a:ea typeface="微軟正黑體" pitchFamily="34" charset="-120"/>
              </a:rPr>
              <a:t>大考中心</a:t>
            </a:r>
            <a:r>
              <a:rPr lang="en-US" altLang="zh-TW" sz="2400" u="sng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u="sng" dirty="0" smtClean="0"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en-US" sz="2400" u="sng" dirty="0">
                <a:latin typeface="微軟正黑體" pitchFamily="34" charset="-120"/>
                <a:ea typeface="微軟正黑體" pitchFamily="34" charset="-120"/>
              </a:rPr>
              <a:t>選</a:t>
            </a:r>
            <a:r>
              <a:rPr lang="zh-TW" altLang="en-US" sz="2400" u="sng" dirty="0" smtClean="0">
                <a:latin typeface="微軟正黑體" pitchFamily="34" charset="-120"/>
                <a:ea typeface="微軟正黑體" pitchFamily="34" charset="-120"/>
              </a:rPr>
              <a:t>才與</a:t>
            </a:r>
            <a:r>
              <a:rPr lang="zh-TW" altLang="en-US" sz="2400" u="sng" dirty="0">
                <a:latin typeface="微軟正黑體" pitchFamily="34" charset="-120"/>
                <a:ea typeface="微軟正黑體" pitchFamily="34" charset="-120"/>
              </a:rPr>
              <a:t>高中育才輔助</a:t>
            </a:r>
            <a:r>
              <a:rPr lang="zh-TW" altLang="en-US" sz="2400" u="sng" dirty="0" smtClean="0"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sz="24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 sz="3500"/>
            </a:pPr>
            <a:r>
              <a:rPr sz="2800" dirty="0" smtClean="0">
                <a:latin typeface="微軟正黑體" pitchFamily="34" charset="-120"/>
                <a:ea typeface="微軟正黑體" pitchFamily="34" charset="-120"/>
              </a:rPr>
              <a:t>住家附近所看到的事物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sz="2800" dirty="0" smtClean="0">
                <a:latin typeface="微軟正黑體" pitchFamily="34" charset="-120"/>
                <a:ea typeface="微軟正黑體" pitchFamily="34" charset="-120"/>
              </a:rPr>
              <a:t>自我覺察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endParaRPr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Tx/>
              <a:defRPr sz="3500">
                <a:solidFill>
                  <a:schemeClr val="accent5"/>
                </a:solidFill>
              </a:defRPr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走讀社區玩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學群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診所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7-11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933522"/>
            <a:ext cx="9144000" cy="6507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+mj-ea"/>
                <a:ea typeface="+mj-ea"/>
              </a:rPr>
              <a:t>探究與實作在社區</a:t>
            </a:r>
            <a:r>
              <a:rPr lang="zh-TW" altLang="en-US" sz="3600" dirty="0" smtClean="0">
                <a:latin typeface="+mj-ea"/>
                <a:ea typeface="+mj-ea"/>
              </a:rPr>
              <a:t>執行</a:t>
            </a:r>
            <a:endParaRPr lang="en-US" altLang="zh-TW" sz="3600" dirty="0" smtClean="0">
              <a:latin typeface="+mj-ea"/>
              <a:ea typeface="+mj-ea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0" y="2125026"/>
            <a:ext cx="9144000" cy="650730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18" tIns="45718" rIns="45718" bIns="45718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3429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6858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0287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3716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7151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0580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4009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27438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zh-TW" altLang="en-US" sz="3600" dirty="0" smtClean="0">
                <a:latin typeface="+mj-ea"/>
                <a:ea typeface="+mj-ea"/>
              </a:rPr>
              <a:t>自主學習多元選修</a:t>
            </a:r>
            <a:endParaRPr lang="en-US" altLang="zh-TW" sz="3600" dirty="0" smtClean="0">
              <a:latin typeface="+mj-ea"/>
              <a:ea typeface="+mj-ea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0" y="3216678"/>
            <a:ext cx="9144000" cy="650730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45718" tIns="45718" rIns="45718" bIns="45718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3429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6858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0287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37160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7151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0580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4009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274383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u="none" strike="noStrike" cap="none" spc="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zh-TW" altLang="en-US" sz="3600" dirty="0" smtClean="0">
                <a:latin typeface="+mj-ea"/>
                <a:ea typeface="+mj-ea"/>
              </a:rPr>
              <a:t>自學生計畫書</a:t>
            </a:r>
            <a:endParaRPr lang="en-US" altLang="zh-TW" sz="36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33870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標題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43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defTabSz="651509">
              <a:defRPr sz="5100"/>
            </a:lvl1pPr>
          </a:lstStyle>
          <a:p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2020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中山大學</a:t>
            </a:r>
            <a:r>
              <a:rPr lang="en-US" altLang="zh-TW" sz="3800" dirty="0">
                <a:latin typeface="微軟正黑體" pitchFamily="34" charset="-120"/>
                <a:ea typeface="微軟正黑體" pitchFamily="34" charset="-120"/>
              </a:rPr>
              <a:t>USR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計畫</a:t>
            </a:r>
            <a:r>
              <a:rPr lang="en-US" altLang="zh-TW" sz="38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前草創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創生活節</a:t>
            </a:r>
            <a:endParaRPr sz="3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2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150085" y="1273353"/>
            <a:ext cx="8886360" cy="34781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defRPr sz="3000"/>
            </a:pPr>
            <a:r>
              <a:rPr lang="zh-TW" altLang="en-US" sz="3200" dirty="0">
                <a:latin typeface="+mj-ea"/>
                <a:ea typeface="+mj-ea"/>
              </a:rPr>
              <a:t>系列</a:t>
            </a:r>
            <a:r>
              <a:rPr lang="zh-TW" altLang="en-US" sz="3200" dirty="0" smtClean="0">
                <a:latin typeface="+mj-ea"/>
                <a:ea typeface="+mj-ea"/>
              </a:rPr>
              <a:t>活動之一</a:t>
            </a:r>
            <a:r>
              <a:rPr lang="en-US" altLang="zh-TW" sz="3200" dirty="0" smtClean="0">
                <a:latin typeface="+mj-ea"/>
                <a:ea typeface="+mj-ea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u"/>
              <a:defRPr sz="3000"/>
            </a:pPr>
            <a:r>
              <a:rPr lang="zh-TW" altLang="en-US" sz="3200" dirty="0" smtClean="0">
                <a:latin typeface="+mj-ea"/>
                <a:ea typeface="+mj-ea"/>
              </a:rPr>
              <a:t>走</a:t>
            </a:r>
            <a:r>
              <a:rPr lang="zh-TW" altLang="en-US" sz="3200" dirty="0">
                <a:latin typeface="+mj-ea"/>
                <a:ea typeface="+mj-ea"/>
              </a:rPr>
              <a:t>讀</a:t>
            </a:r>
            <a:r>
              <a:rPr lang="zh-TW" altLang="en-US" sz="3200" dirty="0" smtClean="0">
                <a:latin typeface="+mj-ea"/>
                <a:ea typeface="+mj-ea"/>
              </a:rPr>
              <a:t>前鎮草衙做</a:t>
            </a:r>
            <a:r>
              <a:rPr lang="zh-TW" altLang="en-US" sz="3200" dirty="0">
                <a:latin typeface="+mj-ea"/>
                <a:ea typeface="+mj-ea"/>
              </a:rPr>
              <a:t>學習歷程</a:t>
            </a:r>
            <a:r>
              <a:rPr lang="zh-TW" altLang="en-US" sz="3200" dirty="0" smtClean="0">
                <a:latin typeface="+mj-ea"/>
                <a:ea typeface="+mj-ea"/>
              </a:rPr>
              <a:t>檔案</a:t>
            </a:r>
            <a:endParaRPr lang="en-US" altLang="zh-TW" sz="32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 sz="3000"/>
            </a:pPr>
            <a:r>
              <a:rPr lang="zh-TW" altLang="en-US" sz="3200" dirty="0">
                <a:latin typeface="+mj-ea"/>
                <a:ea typeface="+mj-ea"/>
              </a:rPr>
              <a:t> </a:t>
            </a:r>
            <a:r>
              <a:rPr lang="zh-TW" altLang="en-US" sz="3200" dirty="0" smtClean="0">
                <a:latin typeface="+mj-ea"/>
                <a:ea typeface="+mj-ea"/>
              </a:rPr>
              <a:t>  </a:t>
            </a:r>
            <a:r>
              <a:rPr lang="en-US" altLang="zh-TW" sz="3200" dirty="0" smtClean="0">
                <a:latin typeface="+mj-ea"/>
                <a:ea typeface="+mj-ea"/>
              </a:rPr>
              <a:t>-----</a:t>
            </a:r>
            <a:r>
              <a:rPr lang="zh-TW" altLang="en-US" sz="3200" dirty="0" smtClean="0">
                <a:latin typeface="+mj-ea"/>
                <a:ea typeface="+mj-ea"/>
              </a:rPr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創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創玩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18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學群與生涯探索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活動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  <a:defRPr sz="3000"/>
            </a:pPr>
            <a:endParaRPr lang="en-US" altLang="zh-TW" sz="32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  <a:defRPr sz="3000"/>
            </a:pPr>
            <a:r>
              <a:rPr lang="zh-TW" altLang="en-US" sz="1800" dirty="0" smtClean="0">
                <a:latin typeface="新細明體"/>
                <a:ea typeface="新細明體"/>
              </a:rPr>
              <a:t>                 </a:t>
            </a:r>
            <a:r>
              <a:rPr lang="en-US" altLang="zh-TW" sz="1800" dirty="0" smtClean="0">
                <a:latin typeface="新細明體"/>
                <a:ea typeface="新細明體"/>
              </a:rPr>
              <a:t>〈</a:t>
            </a:r>
            <a:r>
              <a:rPr lang="zh-TW" altLang="en-US" sz="1800" dirty="0" smtClean="0">
                <a:latin typeface="+mj-ea"/>
                <a:ea typeface="+mj-ea"/>
              </a:rPr>
              <a:t>本</a:t>
            </a:r>
            <a:r>
              <a:rPr lang="zh-TW" altLang="en-US" sz="1800" dirty="0">
                <a:latin typeface="+mj-ea"/>
                <a:ea typeface="+mj-ea"/>
              </a:rPr>
              <a:t>活動由中山大學西灣學院品創基地執行</a:t>
            </a:r>
            <a:r>
              <a:rPr lang="zh-TW" altLang="en-US" sz="1800" dirty="0" smtClean="0">
                <a:latin typeface="+mj-ea"/>
                <a:ea typeface="+mj-ea"/>
              </a:rPr>
              <a:t>，</a:t>
            </a:r>
            <a:r>
              <a:rPr lang="en-US" altLang="zh-TW" sz="1800" dirty="0" smtClean="0">
                <a:latin typeface="+mj-ea"/>
                <a:ea typeface="+mj-ea"/>
              </a:rPr>
              <a:t>Only </a:t>
            </a:r>
            <a:r>
              <a:rPr lang="zh-TW" altLang="en-US" sz="1800" dirty="0">
                <a:latin typeface="+mj-ea"/>
                <a:ea typeface="+mj-ea"/>
              </a:rPr>
              <a:t>實驗教育</a:t>
            </a:r>
            <a:r>
              <a:rPr lang="zh-TW" altLang="en-US" sz="1800" dirty="0" smtClean="0">
                <a:latin typeface="+mj-ea"/>
                <a:ea typeface="+mj-ea"/>
              </a:rPr>
              <a:t>協辦</a:t>
            </a:r>
            <a:r>
              <a:rPr lang="en-US" altLang="zh-TW" sz="1800" dirty="0">
                <a:latin typeface="新細明體"/>
              </a:rPr>
              <a:t>〉</a:t>
            </a:r>
            <a:endParaRPr lang="en-US" altLang="zh-TW" sz="1800" dirty="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  <a:defRPr sz="3000"/>
            </a:pPr>
            <a:endParaRPr lang="en-US" altLang="zh-TW" sz="32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  <a:defRPr sz="3000"/>
            </a:pPr>
            <a:endParaRPr lang="en-US" altLang="zh-TW" sz="3200" dirty="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  <a:defRPr sz="3000"/>
            </a:pPr>
            <a:endParaRPr lang="zh-TW" altLang="en-US" sz="32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  <a:defRPr sz="3000"/>
            </a:pPr>
            <a:endParaRPr lang="en-US" altLang="zh-TW" sz="32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  <a:defRPr sz="3000"/>
            </a:pPr>
            <a:endParaRPr lang="en-US" altLang="zh-TW" sz="32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7" y="0"/>
            <a:ext cx="43689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32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337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4000" dirty="0" smtClean="0"/>
              <a:t>2021/1/12</a:t>
            </a:r>
            <a:r>
              <a:rPr lang="zh-TW" altLang="en-US" sz="4000" dirty="0" smtClean="0"/>
              <a:t>在前鎮國中</a:t>
            </a:r>
            <a:r>
              <a:rPr lang="en-US" altLang="zh-TW" sz="4000" dirty="0" smtClean="0"/>
              <a:t>:</a:t>
            </a:r>
            <a:r>
              <a:rPr lang="zh-TW" altLang="en-US" sz="4000" dirty="0" smtClean="0">
                <a:solidFill>
                  <a:srgbClr val="0070C0"/>
                </a:solidFill>
              </a:rPr>
              <a:t>啟動前草地方創生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5013" r="-2791" b="19173"/>
          <a:stretch/>
        </p:blipFill>
        <p:spPr>
          <a:xfrm>
            <a:off x="0" y="1701211"/>
            <a:ext cx="9399181" cy="28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9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503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2400" dirty="0">
                <a:latin typeface="+mj-ea"/>
                <a:ea typeface="+mj-ea"/>
              </a:rPr>
              <a:t>3/27</a:t>
            </a:r>
            <a:r>
              <a:rPr lang="zh-TW" altLang="en-US" sz="2400" dirty="0">
                <a:latin typeface="+mj-ea"/>
                <a:ea typeface="+mj-ea"/>
              </a:rPr>
              <a:t>於高雄興仁國中舉辦的</a:t>
            </a:r>
            <a:r>
              <a:rPr lang="en-US" altLang="zh-TW" sz="2400" dirty="0">
                <a:latin typeface="+mj-ea"/>
                <a:ea typeface="+mj-ea"/>
              </a:rPr>
              <a:t>【</a:t>
            </a:r>
            <a:r>
              <a:rPr lang="zh-TW" altLang="en-US" sz="2400" dirty="0">
                <a:latin typeface="+mj-ea"/>
                <a:ea typeface="+mj-ea"/>
              </a:rPr>
              <a:t>普列斯製造</a:t>
            </a:r>
            <a:r>
              <a:rPr lang="en-US" altLang="zh-TW" sz="2400" dirty="0">
                <a:latin typeface="+mj-ea"/>
                <a:ea typeface="+mj-ea"/>
              </a:rPr>
              <a:t>】</a:t>
            </a:r>
            <a:r>
              <a:rPr lang="zh-TW" altLang="en-US" sz="2400" dirty="0">
                <a:latin typeface="+mj-ea"/>
                <a:ea typeface="+mj-ea"/>
              </a:rPr>
              <a:t>前草願景工作坊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9582"/>
            <a:ext cx="8261498" cy="39424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lnSpc>
                <a:spcPct val="170000"/>
              </a:lnSpc>
              <a:buFont typeface="Arial" pitchFamily="34" charset="0"/>
              <a:buChar char="•"/>
            </a:pPr>
            <a:r>
              <a:rPr lang="en-US" altLang="zh-TW" sz="1400" b="0" dirty="0">
                <a:latin typeface="+mj-ea"/>
                <a:ea typeface="+mj-ea"/>
              </a:rPr>
              <a:t>3/27</a:t>
            </a:r>
            <a:r>
              <a:rPr lang="zh-TW" altLang="en-US" sz="1400" b="0" dirty="0">
                <a:latin typeface="+mj-ea"/>
                <a:ea typeface="+mj-ea"/>
              </a:rPr>
              <a:t>於高雄興仁國中舉辦的</a:t>
            </a:r>
            <a:r>
              <a:rPr lang="en-US" altLang="zh-TW" sz="1400" dirty="0">
                <a:latin typeface="+mj-ea"/>
                <a:ea typeface="+mj-ea"/>
              </a:rPr>
              <a:t>【</a:t>
            </a:r>
            <a:r>
              <a:rPr lang="zh-TW" altLang="en-US" sz="1400" dirty="0">
                <a:latin typeface="+mj-ea"/>
                <a:ea typeface="+mj-ea"/>
              </a:rPr>
              <a:t>普列斯製造</a:t>
            </a:r>
            <a:r>
              <a:rPr lang="en-US" altLang="zh-TW" sz="1400" dirty="0">
                <a:latin typeface="+mj-ea"/>
                <a:ea typeface="+mj-ea"/>
              </a:rPr>
              <a:t>】</a:t>
            </a:r>
            <a:r>
              <a:rPr lang="zh-TW" altLang="en-US" sz="1400" dirty="0">
                <a:latin typeface="+mj-ea"/>
                <a:ea typeface="+mj-ea"/>
              </a:rPr>
              <a:t>前草願景工作坊</a:t>
            </a:r>
            <a:r>
              <a:rPr lang="en-US" altLang="zh-TW" sz="1400" dirty="0">
                <a:latin typeface="+mj-ea"/>
                <a:ea typeface="+mj-ea"/>
              </a:rPr>
              <a:t>--</a:t>
            </a:r>
            <a:r>
              <a:rPr lang="zh-TW" altLang="en-US" sz="1400" dirty="0">
                <a:latin typeface="+mj-ea"/>
                <a:ea typeface="+mj-ea"/>
              </a:rPr>
              <a:t>實驗教育</a:t>
            </a:r>
            <a:r>
              <a:rPr lang="en-US" altLang="zh-TW" sz="1400" dirty="0">
                <a:latin typeface="+mj-ea"/>
                <a:ea typeface="+mj-ea"/>
              </a:rPr>
              <a:t>x</a:t>
            </a:r>
            <a:r>
              <a:rPr lang="zh-TW" altLang="en-US" sz="1400" dirty="0">
                <a:latin typeface="+mj-ea"/>
                <a:ea typeface="+mj-ea"/>
              </a:rPr>
              <a:t>地方創生</a:t>
            </a:r>
            <a:r>
              <a:rPr lang="en-US" altLang="zh-TW" sz="1400" dirty="0">
                <a:latin typeface="+mj-ea"/>
                <a:ea typeface="+mj-ea"/>
              </a:rPr>
              <a:t>x</a:t>
            </a:r>
            <a:r>
              <a:rPr lang="zh-TW" altLang="en-US" sz="1400" dirty="0">
                <a:latin typeface="+mj-ea"/>
                <a:ea typeface="+mj-ea"/>
              </a:rPr>
              <a:t>生涯探索型社會企業</a:t>
            </a:r>
            <a:r>
              <a:rPr lang="zh-TW" altLang="en-US" sz="1400" b="0" dirty="0">
                <a:latin typeface="+mj-ea"/>
                <a:ea typeface="+mj-ea"/>
              </a:rPr>
              <a:t>，邀請到</a:t>
            </a:r>
            <a:r>
              <a:rPr lang="zh-TW" altLang="en-US" sz="1400" dirty="0">
                <a:latin typeface="+mj-ea"/>
                <a:ea typeface="+mj-ea"/>
              </a:rPr>
              <a:t>興仁國中王文正校長、台北展賦實驗教育創辦人楊文貴教授</a:t>
            </a:r>
            <a:r>
              <a:rPr lang="en-US" altLang="zh-TW" sz="1400" dirty="0">
                <a:latin typeface="+mj-ea"/>
                <a:ea typeface="+mj-ea"/>
              </a:rPr>
              <a:t>(</a:t>
            </a:r>
            <a:r>
              <a:rPr lang="zh-TW" altLang="en-US" sz="1400" dirty="0">
                <a:latin typeface="+mj-ea"/>
                <a:ea typeface="+mj-ea"/>
              </a:rPr>
              <a:t>前宜蘭人文中小學校長</a:t>
            </a:r>
            <a:r>
              <a:rPr lang="en-US" altLang="zh-TW" sz="1400" dirty="0">
                <a:latin typeface="+mj-ea"/>
                <a:ea typeface="+mj-ea"/>
              </a:rPr>
              <a:t>)</a:t>
            </a:r>
            <a:r>
              <a:rPr lang="zh-TW" altLang="en-US" sz="1400" dirty="0">
                <a:latin typeface="+mj-ea"/>
                <a:ea typeface="+mj-ea"/>
              </a:rPr>
              <a:t>、高雄市非學校型態實驗教育審議委員任懷鳴主任、鳳山中正國小彭連煥校長以及</a:t>
            </a:r>
            <a:r>
              <a:rPr lang="en-US" altLang="zh-TW" sz="1400" dirty="0">
                <a:latin typeface="+mj-ea"/>
                <a:ea typeface="+mj-ea"/>
              </a:rPr>
              <a:t>Only</a:t>
            </a:r>
            <a:r>
              <a:rPr lang="zh-TW" altLang="en-US" sz="1400" dirty="0">
                <a:latin typeface="+mj-ea"/>
                <a:ea typeface="+mj-ea"/>
              </a:rPr>
              <a:t>實驗教育蕭典義創辦人</a:t>
            </a:r>
            <a:r>
              <a:rPr lang="zh-TW" altLang="en-US" sz="1400" b="0" dirty="0">
                <a:latin typeface="+mj-ea"/>
                <a:ea typeface="+mj-ea"/>
              </a:rPr>
              <a:t>，一同討論分析</a:t>
            </a:r>
            <a:r>
              <a:rPr lang="zh-TW" altLang="en-US" sz="1800" dirty="0">
                <a:solidFill>
                  <a:srgbClr val="00B050"/>
                </a:solidFill>
                <a:latin typeface="+mj-ea"/>
                <a:ea typeface="+mj-ea"/>
              </a:rPr>
              <a:t>「前草實驗教育到前草實驗大學」</a:t>
            </a:r>
            <a:r>
              <a:rPr lang="zh-TW" altLang="en-US" sz="1400" b="0" dirty="0">
                <a:latin typeface="+mj-ea"/>
                <a:ea typeface="+mj-ea"/>
              </a:rPr>
              <a:t>的想像</a:t>
            </a:r>
            <a:r>
              <a:rPr lang="en-US" altLang="zh-TW" sz="1400" b="0" dirty="0">
                <a:latin typeface="+mj-ea"/>
                <a:ea typeface="+mj-ea"/>
              </a:rPr>
              <a:t>!</a:t>
            </a:r>
          </a:p>
          <a:p>
            <a:pPr marL="285750" indent="-285750">
              <a:lnSpc>
                <a:spcPct val="170000"/>
              </a:lnSpc>
              <a:buFont typeface="Arial" pitchFamily="34" charset="0"/>
              <a:buChar char="•"/>
            </a:pPr>
            <a:r>
              <a:rPr lang="zh-TW" altLang="en-US" sz="1400" b="0" dirty="0">
                <a:latin typeface="+mj-ea"/>
                <a:ea typeface="+mj-ea"/>
              </a:rPr>
              <a:t>藉由此次由</a:t>
            </a:r>
            <a:r>
              <a:rPr lang="zh-TW" altLang="en-US" sz="1400" dirty="0">
                <a:latin typeface="+mj-ea"/>
                <a:ea typeface="+mj-ea"/>
              </a:rPr>
              <a:t>國發會指導、雜學校主辦的「普列斯製造」計畫</a:t>
            </a:r>
            <a:r>
              <a:rPr lang="zh-TW" altLang="en-US" sz="1400" b="0" dirty="0">
                <a:latin typeface="+mj-ea"/>
                <a:ea typeface="+mj-ea"/>
              </a:rPr>
              <a:t>，</a:t>
            </a:r>
            <a:r>
              <a:rPr lang="en-US" altLang="zh-TW" sz="1400" b="0" dirty="0">
                <a:latin typeface="+mj-ea"/>
                <a:ea typeface="+mj-ea"/>
              </a:rPr>
              <a:t>Only </a:t>
            </a:r>
            <a:r>
              <a:rPr lang="zh-TW" altLang="en-US" sz="1400" b="0" dirty="0">
                <a:latin typeface="+mj-ea"/>
                <a:ea typeface="+mj-ea"/>
              </a:rPr>
              <a:t>實驗教育合作推動前草地方創生，</a:t>
            </a:r>
            <a:r>
              <a:rPr lang="zh-TW" altLang="en-US" sz="1400" b="0" u="sng" dirty="0">
                <a:latin typeface="+mj-ea"/>
                <a:ea typeface="+mj-ea"/>
              </a:rPr>
              <a:t>透過地方創生團隊、地方生涯探索型企業、社區與學校校本課程鏈結</a:t>
            </a:r>
            <a:r>
              <a:rPr lang="zh-TW" altLang="en-US" sz="1400" b="0" dirty="0">
                <a:latin typeface="+mj-ea"/>
                <a:ea typeface="+mj-ea"/>
              </a:rPr>
              <a:t>，創造</a:t>
            </a:r>
            <a:r>
              <a:rPr lang="zh-TW" altLang="en-US" sz="1400" dirty="0">
                <a:latin typeface="+mj-ea"/>
                <a:ea typeface="+mj-ea"/>
              </a:rPr>
              <a:t>社區生態系統</a:t>
            </a:r>
            <a:r>
              <a:rPr lang="zh-TW" altLang="en-US" sz="1400" b="0" dirty="0">
                <a:latin typeface="+mj-ea"/>
                <a:ea typeface="+mj-ea"/>
              </a:rPr>
              <a:t>，並期盼在計畫結束後利用</a:t>
            </a:r>
            <a:r>
              <a:rPr lang="zh-TW" altLang="en-US" sz="1800" dirty="0">
                <a:solidFill>
                  <a:srgbClr val="00B050"/>
                </a:solidFill>
                <a:latin typeface="+mj-ea"/>
                <a:ea typeface="+mj-ea"/>
              </a:rPr>
              <a:t>「前草實驗教育到前草實驗大學」</a:t>
            </a:r>
            <a:r>
              <a:rPr lang="zh-TW" altLang="en-US" sz="1400" b="0" dirty="0">
                <a:latin typeface="+mj-ea"/>
                <a:ea typeface="+mj-ea"/>
              </a:rPr>
              <a:t>的概念實現地方的永續與繁榮</a:t>
            </a:r>
            <a:r>
              <a:rPr lang="zh-TW" altLang="en-US" sz="1400" b="0" dirty="0" smtClean="0">
                <a:latin typeface="+mj-ea"/>
                <a:ea typeface="+mj-ea"/>
              </a:rPr>
              <a:t>。</a:t>
            </a:r>
            <a:endParaRPr lang="en-US" altLang="zh-TW" sz="1400" b="0" dirty="0" smtClean="0">
              <a:latin typeface="+mj-ea"/>
              <a:ea typeface="+mj-ea"/>
            </a:endParaRPr>
          </a:p>
          <a:p>
            <a:pPr marL="285750" indent="-285750">
              <a:lnSpc>
                <a:spcPct val="170000"/>
              </a:lnSpc>
              <a:buFont typeface="Arial" pitchFamily="34" charset="0"/>
              <a:buChar char="•"/>
            </a:pPr>
            <a:endParaRPr lang="zh-TW" altLang="en-US" sz="1400" b="0" dirty="0">
              <a:latin typeface="+mj-ea"/>
              <a:ea typeface="+mj-ea"/>
            </a:endParaRPr>
          </a:p>
          <a:p>
            <a:pPr marL="285750" indent="-285750">
              <a:lnSpc>
                <a:spcPct val="170000"/>
              </a:lnSpc>
              <a:buFont typeface="Arial" pitchFamily="34" charset="0"/>
              <a:buChar char="•"/>
            </a:pPr>
            <a:r>
              <a:rPr lang="en-US" altLang="zh-TW" sz="1400" b="0" dirty="0">
                <a:latin typeface="+mj-ea"/>
                <a:ea typeface="+mj-ea"/>
              </a:rPr>
              <a:t>3/27</a:t>
            </a:r>
            <a:r>
              <a:rPr lang="zh-TW" altLang="en-US" sz="1400" b="0" dirty="0">
                <a:latin typeface="+mj-ea"/>
                <a:ea typeface="+mj-ea"/>
              </a:rPr>
              <a:t>活動講者</a:t>
            </a:r>
            <a:r>
              <a:rPr lang="en-US" altLang="zh-TW" sz="1400" b="0" dirty="0">
                <a:latin typeface="+mj-ea"/>
                <a:ea typeface="+mj-ea"/>
              </a:rPr>
              <a:t>ppt </a:t>
            </a:r>
            <a:r>
              <a:rPr lang="en-US" altLang="zh-TW" sz="1400" b="0" dirty="0" smtClean="0">
                <a:latin typeface="+mj-ea"/>
                <a:ea typeface="+mj-ea"/>
              </a:rPr>
              <a:t>   </a:t>
            </a:r>
            <a:r>
              <a:rPr lang="en-US" altLang="zh-TW" sz="1400" b="0" dirty="0" smtClean="0">
                <a:latin typeface="+mj-ea"/>
                <a:ea typeface="+mj-ea"/>
                <a:hlinkClick r:id="rId2"/>
              </a:rPr>
              <a:t>https</a:t>
            </a:r>
            <a:r>
              <a:rPr lang="en-US" altLang="zh-TW" sz="1400" b="0" dirty="0">
                <a:latin typeface="+mj-ea"/>
                <a:ea typeface="+mj-ea"/>
                <a:hlinkClick r:id="rId2"/>
              </a:rPr>
              <a:t>://drive.google.com/....../1-Mr17nwKKcx8......</a:t>
            </a:r>
            <a:endParaRPr lang="zh-TW" altLang="en-US" sz="1400" b="0" dirty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endParaRPr lang="zh-TW" altLang="en-US" sz="13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9BB6C9C-2710-4CBA-9C39-42D252A8A16E}" type="slidenum">
              <a:rPr lang="en-US" altLang="zh-TW" smtClean="0"/>
              <a:pPr/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07306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00x90cm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28" y="0"/>
            <a:ext cx="9218428" cy="31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2"/>
          <p:cNvSpPr>
            <a:spLocks noGrp="1"/>
          </p:cNvSpPr>
          <p:nvPr>
            <p:ph type="title"/>
          </p:nvPr>
        </p:nvSpPr>
        <p:spPr>
          <a:xfrm>
            <a:off x="0" y="3455581"/>
            <a:ext cx="9143999" cy="1275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400" dirty="0" smtClean="0">
                <a:latin typeface="+mj-ea"/>
                <a:ea typeface="+mj-ea"/>
              </a:rPr>
              <a:t>報</a:t>
            </a:r>
            <a:r>
              <a:rPr lang="zh-TW" altLang="en-US" sz="2400" dirty="0">
                <a:latin typeface="+mj-ea"/>
                <a:ea typeface="+mj-ea"/>
              </a:rPr>
              <a:t>名</a:t>
            </a:r>
            <a:r>
              <a:rPr lang="en-US" altLang="zh-TW" sz="2400" dirty="0" smtClean="0">
                <a:latin typeface="+mj-ea"/>
                <a:ea typeface="+mj-ea"/>
              </a:rPr>
              <a:t>:</a:t>
            </a:r>
            <a:r>
              <a:rPr lang="zh-TW" altLang="en-US" sz="2400" dirty="0" smtClean="0">
                <a:latin typeface="+mj-ea"/>
                <a:ea typeface="+mj-ea"/>
              </a:rPr>
              <a:t>  </a:t>
            </a:r>
            <a:r>
              <a:rPr lang="en-US" altLang="zh-TW" sz="2400" dirty="0" smtClean="0">
                <a:latin typeface="+mj-ea"/>
                <a:ea typeface="+mj-ea"/>
                <a:hlinkClick r:id="rId4"/>
              </a:rPr>
              <a:t>5/6</a:t>
            </a:r>
            <a:r>
              <a:rPr lang="zh-TW" altLang="zh-TW" sz="2400" dirty="0" smtClean="0">
                <a:latin typeface="+mj-ea"/>
                <a:ea typeface="+mj-ea"/>
                <a:hlinkClick r:id="rId4"/>
              </a:rPr>
              <a:t>【</a:t>
            </a:r>
            <a:r>
              <a:rPr lang="zh-TW" altLang="zh-TW" sz="2400" dirty="0">
                <a:latin typeface="+mj-ea"/>
                <a:ea typeface="+mj-ea"/>
                <a:hlinkClick r:id="rId4"/>
              </a:rPr>
              <a:t>普列斯製造】前草願景工作坊</a:t>
            </a:r>
            <a:r>
              <a:rPr lang="en-US" altLang="zh-TW" sz="2400" dirty="0">
                <a:latin typeface="+mj-ea"/>
                <a:ea typeface="+mj-ea"/>
                <a:hlinkClick r:id="rId4"/>
              </a:rPr>
              <a:t>2</a:t>
            </a:r>
            <a:r>
              <a:rPr lang="en-US" altLang="zh-TW" sz="2400" dirty="0">
                <a:latin typeface="+mj-ea"/>
                <a:ea typeface="+mj-ea"/>
              </a:rPr>
              <a:t>—</a:t>
            </a:r>
            <a:endParaRPr lang="zh-TW" altLang="zh-TW" sz="2400" dirty="0">
              <a:latin typeface="+mj-ea"/>
              <a:ea typeface="+mj-ea"/>
            </a:endParaRPr>
          </a:p>
          <a:p>
            <a:pPr algn="ctr">
              <a:lnSpc>
                <a:spcPct val="100000"/>
              </a:lnSpc>
            </a:pPr>
            <a:r>
              <a:rPr lang="zh-TW" altLang="zh-TW" sz="2400" dirty="0">
                <a:latin typeface="+mj-ea"/>
                <a:ea typeface="+mj-ea"/>
              </a:rPr>
              <a:t>實驗大學</a:t>
            </a:r>
            <a:r>
              <a:rPr lang="en-US" altLang="zh-TW" sz="2400" dirty="0">
                <a:latin typeface="+mj-ea"/>
                <a:ea typeface="+mj-ea"/>
              </a:rPr>
              <a:t>*</a:t>
            </a:r>
            <a:r>
              <a:rPr lang="zh-TW" altLang="zh-TW" sz="2400" dirty="0">
                <a:latin typeface="+mj-ea"/>
                <a:ea typeface="+mj-ea"/>
              </a:rPr>
              <a:t>地方創生</a:t>
            </a:r>
            <a:r>
              <a:rPr lang="en-US" altLang="zh-TW" sz="2400" dirty="0">
                <a:latin typeface="+mj-ea"/>
                <a:ea typeface="+mj-ea"/>
              </a:rPr>
              <a:t>*</a:t>
            </a:r>
            <a:r>
              <a:rPr lang="zh-TW" altLang="zh-TW" sz="2400" dirty="0" smtClean="0">
                <a:latin typeface="+mj-ea"/>
                <a:ea typeface="+mj-ea"/>
              </a:rPr>
              <a:t>社區</a:t>
            </a:r>
            <a:r>
              <a:rPr lang="zh-TW" altLang="en-US" sz="2400" dirty="0" smtClean="0">
                <a:latin typeface="+mj-ea"/>
                <a:ea typeface="+mj-ea"/>
              </a:rPr>
              <a:t>扶</a:t>
            </a:r>
            <a:r>
              <a:rPr lang="zh-TW" altLang="zh-TW" sz="2400" dirty="0" smtClean="0">
                <a:latin typeface="+mj-ea"/>
                <a:ea typeface="+mj-ea"/>
              </a:rPr>
              <a:t>產</a:t>
            </a:r>
            <a:r>
              <a:rPr lang="zh-TW" altLang="zh-TW" sz="2400" dirty="0">
                <a:latin typeface="+mj-ea"/>
                <a:ea typeface="+mj-ea"/>
              </a:rPr>
              <a:t>育才</a:t>
            </a:r>
            <a:r>
              <a:rPr lang="en-US" altLang="zh-TW" sz="2400" dirty="0" smtClean="0">
                <a:latin typeface="+mj-ea"/>
                <a:ea typeface="+mj-ea"/>
              </a:rPr>
              <a:t>-</a:t>
            </a:r>
            <a:r>
              <a:rPr lang="zh-TW" altLang="en-US" sz="2400" dirty="0" smtClean="0">
                <a:latin typeface="+mj-ea"/>
                <a:ea typeface="+mj-ea"/>
              </a:rPr>
              <a:t>社區</a:t>
            </a:r>
            <a:r>
              <a:rPr lang="zh-TW" altLang="zh-TW" sz="2400" dirty="0" smtClean="0">
                <a:latin typeface="+mj-ea"/>
                <a:ea typeface="+mj-ea"/>
              </a:rPr>
              <a:t>職業</a:t>
            </a:r>
            <a:r>
              <a:rPr lang="zh-TW" altLang="zh-TW" sz="2400" dirty="0">
                <a:latin typeface="+mj-ea"/>
                <a:ea typeface="+mj-ea"/>
              </a:rPr>
              <a:t>體驗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70358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20" y="0"/>
            <a:ext cx="63927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97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預告</a:t>
            </a:r>
            <a:r>
              <a:rPr lang="en-US" altLang="zh-TW" sz="4000" dirty="0" smtClean="0">
                <a:latin typeface="+mj-ea"/>
                <a:ea typeface="+mj-ea"/>
              </a:rPr>
              <a:t>:</a:t>
            </a:r>
            <a:r>
              <a:rPr lang="zh-TW" altLang="en-US" sz="4000" dirty="0" smtClean="0">
                <a:latin typeface="+mj-ea"/>
                <a:ea typeface="+mj-ea"/>
              </a:rPr>
              <a:t> </a:t>
            </a:r>
            <a:r>
              <a:rPr lang="en-US" altLang="zh-TW" sz="4000" dirty="0" smtClean="0">
                <a:latin typeface="+mj-ea"/>
                <a:ea typeface="+mj-ea"/>
              </a:rPr>
              <a:t>6/4</a:t>
            </a:r>
            <a:r>
              <a:rPr lang="zh-TW" altLang="en-US" sz="4000" dirty="0" smtClean="0">
                <a:latin typeface="+mj-ea"/>
                <a:ea typeface="+mj-ea"/>
              </a:rPr>
              <a:t>前草職人製造節</a:t>
            </a:r>
            <a:endParaRPr lang="zh-TW" altLang="en-US" sz="4000" dirty="0">
              <a:latin typeface="+mj-ea"/>
              <a:ea typeface="+mj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8977" y="1180214"/>
            <a:ext cx="8495414" cy="387025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1.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  </a:t>
            </a:r>
            <a:r>
              <a:rPr lang="zh-TW" altLang="en-US" sz="260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李惠銘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校長分享</a:t>
            </a:r>
            <a:r>
              <a:rPr lang="en-US" altLang="zh-TW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    社區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學校 在地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臉譜</a:t>
            </a:r>
            <a:r>
              <a:rPr lang="en-US" altLang="zh-TW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~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培育「土裡吐氣」的社區之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子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20000"/>
              </a:lnSpc>
              <a:buAutoNum type="arabicPeriod" startAt="2"/>
            </a:pP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前教育部生涯規劃學科中心主秘</a:t>
            </a:r>
            <a:r>
              <a:rPr lang="zh-TW" altLang="en-US" sz="260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郭祥益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教授分享</a:t>
            </a:r>
            <a:r>
              <a:rPr lang="en-US" altLang="zh-TW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: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endParaRPr lang="en-US" altLang="zh-TW" sz="2600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    </a:t>
            </a:r>
            <a:r>
              <a:rPr lang="zh-TW" altLang="en-US" sz="2600" dirty="0" smtClean="0">
                <a:solidFill>
                  <a:srgbClr val="FF0000"/>
                </a:solidFill>
                <a:latin typeface="+mj-ea"/>
                <a:ea typeface="+mj-ea"/>
              </a:rPr>
              <a:t>台灣首創社區</a:t>
            </a:r>
            <a:r>
              <a:rPr lang="zh-TW" altLang="en-US" sz="2600" dirty="0">
                <a:solidFill>
                  <a:srgbClr val="FF0000"/>
                </a:solidFill>
                <a:latin typeface="+mj-ea"/>
                <a:ea typeface="+mj-ea"/>
              </a:rPr>
              <a:t>型職業體驗學習歷程</a:t>
            </a:r>
            <a:r>
              <a:rPr lang="zh-TW" altLang="en-US" sz="2600" dirty="0" smtClean="0">
                <a:solidFill>
                  <a:srgbClr val="FF0000"/>
                </a:solidFill>
                <a:latin typeface="+mj-ea"/>
                <a:ea typeface="+mj-ea"/>
              </a:rPr>
              <a:t>檔案研發分享</a:t>
            </a:r>
            <a:endParaRPr lang="en-US" altLang="zh-TW" sz="2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zh-TW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3.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  雜學校</a:t>
            </a:r>
            <a:r>
              <a:rPr lang="zh-TW" altLang="en-US" sz="260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蘇仰志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校長</a:t>
            </a:r>
            <a:endParaRPr lang="en-US" altLang="zh-TW" sz="2600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TW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4.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  其他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28471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8351" y="273892"/>
            <a:ext cx="8184333" cy="99434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社區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型職業體驗學習歷程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檔案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800" dirty="0" smtClean="0">
                <a:hlinkClick r:id="rId2"/>
              </a:rPr>
              <a:t>點入看</a:t>
            </a:r>
            <a:r>
              <a:rPr lang="en-US" altLang="zh-TW" sz="4800" dirty="0" smtClean="0">
                <a:hlinkClick r:id="rId2"/>
              </a:rPr>
              <a:t>9</a:t>
            </a:r>
            <a:r>
              <a:rPr lang="zh-TW" altLang="en-US" sz="4800" dirty="0" smtClean="0">
                <a:hlinkClick r:id="rId2"/>
              </a:rPr>
              <a:t>家合作商店</a:t>
            </a:r>
            <a:endParaRPr lang="en-US" altLang="zh-TW" sz="4800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https</a:t>
            </a:r>
            <a:r>
              <a:rPr lang="en-US" altLang="zh-TW" dirty="0"/>
              <a:t>://drive.google.com/drive/folders/122C7huFJX_Vi39-MMjB4Ju5UtlHpOf58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1364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89502" y="195486"/>
            <a:ext cx="6102678" cy="8298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蕭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典義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(Jordan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學經歷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89502" y="636360"/>
            <a:ext cx="5940660" cy="3428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rgbClr val="00B050"/>
              </a:solidFill>
            </a:endParaRPr>
          </a:p>
        </p:txBody>
      </p:sp>
      <p:sp>
        <p:nvSpPr>
          <p:cNvPr id="6" name="Google Shape;94;p19"/>
          <p:cNvSpPr txBox="1">
            <a:spLocks/>
          </p:cNvSpPr>
          <p:nvPr/>
        </p:nvSpPr>
        <p:spPr>
          <a:xfrm>
            <a:off x="89502" y="594300"/>
            <a:ext cx="8370930" cy="421907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TW" altLang="en-US" sz="2200" b="1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</a:rPr>
              <a:t>學歷</a:t>
            </a:r>
            <a:r>
              <a:rPr lang="en-US" altLang="zh-TW" sz="2200" b="1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</a:rPr>
              <a:t>:</a:t>
            </a:r>
            <a:r>
              <a:rPr lang="zh-TW" altLang="en-US" sz="2200" b="1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</a:rPr>
              <a:t>國立高科大行銷流通</a:t>
            </a:r>
            <a:r>
              <a:rPr lang="zh-TW" altLang="en-US" sz="2200" b="1" dirty="0" smtClean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</a:rPr>
              <a:t>管理研究所</a:t>
            </a:r>
            <a:endParaRPr lang="en-US" altLang="zh-TW" sz="2200" b="1" dirty="0">
              <a:solidFill>
                <a:schemeClr val="bg2">
                  <a:lumMod val="75000"/>
                </a:schemeClr>
              </a:solidFill>
              <a:latin typeface="微軟正黑體" pitchFamily="34" charset="-12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教育部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98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職業學校課程綱要發展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指導委員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台北市開平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餐飲學校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執行顧問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無統一教科書學校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000" b="1" dirty="0" smtClean="0">
                <a:latin typeface="微軟正黑體" pitchFamily="34" charset="-120"/>
              </a:rPr>
              <a:t>中華民國</a:t>
            </a:r>
            <a:r>
              <a:rPr lang="zh-TW" altLang="en-US" sz="2000" b="1" dirty="0">
                <a:latin typeface="微軟正黑體" pitchFamily="34" charset="-120"/>
              </a:rPr>
              <a:t>社會教育協會副理事長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中華民國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振鐸學會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理事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教育法案推動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首創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結合生涯探索走讀社區玩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學群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地方創生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擔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任泰宇出版社高中生涯規劃教課書配套書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主編及修訂</a:t>
            </a:r>
            <a:endParaRPr lang="en-US" altLang="zh-TW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書名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:18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學群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學習歷程完全攻略主編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選課選組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啦修訂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15" b="20000"/>
          <a:stretch/>
        </p:blipFill>
        <p:spPr>
          <a:xfrm>
            <a:off x="6119435" y="0"/>
            <a:ext cx="3024565" cy="26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4893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加</a:t>
            </a:r>
            <a:r>
              <a:rPr lang="zh-TW" altLang="en-US" dirty="0"/>
              <a:t>入</a:t>
            </a:r>
            <a:r>
              <a:rPr lang="zh-TW" altLang="en-US" dirty="0" smtClean="0"/>
              <a:t>前</a:t>
            </a:r>
            <a:r>
              <a:rPr lang="zh-TW" altLang="en-US" dirty="0"/>
              <a:t>草地</a:t>
            </a:r>
            <a:r>
              <a:rPr lang="zh-TW" altLang="en-US" dirty="0" smtClean="0"/>
              <a:t>方創生</a:t>
            </a:r>
            <a:r>
              <a:rPr lang="zh-TW" altLang="en-US" dirty="0"/>
              <a:t>社</a:t>
            </a:r>
            <a:r>
              <a:rPr lang="zh-TW" altLang="en-US" dirty="0" smtClean="0"/>
              <a:t>群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457"/>
            <a:ext cx="7886700" cy="366499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96" y="1499466"/>
            <a:ext cx="3563007" cy="31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02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5035" y="2895786"/>
            <a:ext cx="6172200" cy="857250"/>
          </a:xfrm>
        </p:spPr>
        <p:txBody>
          <a:bodyPr>
            <a:normAutofit/>
          </a:bodyPr>
          <a:lstStyle/>
          <a:p>
            <a:r>
              <a:rPr lang="zh-TW" altLang="en-US" sz="4500" dirty="0" smtClean="0">
                <a:solidFill>
                  <a:schemeClr val="accent4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謝謝</a:t>
            </a:r>
            <a:r>
              <a:rPr lang="zh-CN" altLang="en-US" sz="4500" dirty="0">
                <a:solidFill>
                  <a:schemeClr val="accent4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您的</a:t>
            </a:r>
            <a:r>
              <a:rPr lang="zh-TW" altLang="en-US" sz="4500" dirty="0" smtClean="0">
                <a:solidFill>
                  <a:schemeClr val="accent4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聆聽</a:t>
            </a:r>
            <a:r>
              <a:rPr lang="zh-TW" altLang="en-US" sz="4500" dirty="0" smtClean="0">
                <a:solidFill>
                  <a:schemeClr val="accent4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/>
              </a:rPr>
              <a:t> </a:t>
            </a:r>
            <a:r>
              <a:rPr lang="zh-TW" altLang="en-US" sz="4500" dirty="0">
                <a:solidFill>
                  <a:schemeClr val="accent4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/>
              </a:rPr>
              <a:t></a:t>
            </a:r>
            <a:endParaRPr lang="zh-TW" altLang="en-US" sz="4500" dirty="0">
              <a:solidFill>
                <a:schemeClr val="accent4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02B4401-33CB-EF40-B81A-136D9FB7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-938640"/>
            <a:ext cx="9127014" cy="61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69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圖片 1" descr="圖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603" y="174190"/>
            <a:ext cx="4473736" cy="4886907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標題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18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defTabSz="432054">
              <a:defRPr sz="3000"/>
            </a:lvl1pPr>
          </a:lstStyle>
          <a:p>
            <a:r>
              <a:rPr lang="zh-TW" altLang="en-US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高中</a:t>
            </a:r>
            <a:r>
              <a:rPr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生涯規劃教課書配套書</a:t>
            </a:r>
            <a:endParaRPr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4" name="文字版面配置區 4"/>
          <p:cNvSpPr txBox="1">
            <a:spLocks noGrp="1"/>
          </p:cNvSpPr>
          <p:nvPr>
            <p:ph type="body" sz="quarter" idx="1"/>
          </p:nvPr>
        </p:nvSpPr>
        <p:spPr>
          <a:xfrm>
            <a:off x="890206" y="688388"/>
            <a:ext cx="3655184" cy="618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rPr dirty="0"/>
              <a:t>18學群-學習歷程完全攻略・主編</a:t>
            </a:r>
          </a:p>
        </p:txBody>
      </p:sp>
      <p:pic>
        <p:nvPicPr>
          <p:cNvPr id="285" name="內容版面配置區 8" descr="內容版面配置區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5168" y="1282360"/>
            <a:ext cx="2685432" cy="376686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286" name="文字版面配置區 6"/>
          <p:cNvSpPr>
            <a:spLocks noGrp="1"/>
          </p:cNvSpPr>
          <p:nvPr>
            <p:ph type="body" idx="21"/>
          </p:nvPr>
        </p:nvSpPr>
        <p:spPr>
          <a:xfrm>
            <a:off x="4692703" y="664315"/>
            <a:ext cx="3673184" cy="6180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>
              <a:defRPr sz="18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Fun心探索趣・修訂</a:t>
            </a:r>
          </a:p>
        </p:txBody>
      </p:sp>
      <p:pic>
        <p:nvPicPr>
          <p:cNvPr id="287" name="圖片 1" descr="圖片 1"/>
          <p:cNvPicPr>
            <a:picLocks noChangeAspect="1"/>
          </p:cNvPicPr>
          <p:nvPr/>
        </p:nvPicPr>
        <p:blipFill>
          <a:blip r:embed="rId3">
            <a:extLst/>
          </a:blip>
          <a:srcRect t="678" b="678"/>
          <a:stretch>
            <a:fillRect/>
          </a:stretch>
        </p:blipFill>
        <p:spPr>
          <a:xfrm>
            <a:off x="5210095" y="1176034"/>
            <a:ext cx="2935422" cy="3873192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 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12673" y="1102790"/>
            <a:ext cx="8314666" cy="2601771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18" tIns="45718" rIns="45718" bIns="45718" anchor="ctr">
            <a:normAutofit fontScale="62500" lnSpcReduction="20000"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2pPr>
            <a:lvl3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3pPr>
            <a:lvl4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4pPr>
            <a:lvl5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5pPr>
            <a:lvl6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6pPr>
            <a:lvl7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7pPr>
            <a:lvl8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8pPr>
            <a:lvl9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dobe 黑体 Std R"/>
              </a:defRPr>
            </a:lvl9pPr>
          </a:lstStyle>
          <a:p>
            <a:pPr>
              <a:lnSpc>
                <a:spcPct val="12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altLang="zh-TW" sz="4800" b="1" dirty="0" smtClean="0">
              <a:solidFill>
                <a:schemeClr val="tx1"/>
              </a:solidFill>
              <a:latin typeface="微軟正黑體" pitchFamily="34" charset="-120"/>
              <a:ea typeface="+mj-ea"/>
              <a:sym typeface="Calibri"/>
            </a:endParaRPr>
          </a:p>
          <a:p>
            <a:pPr>
              <a:lnSpc>
                <a:spcPct val="12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altLang="zh-TW" sz="4800" b="1" dirty="0" smtClean="0">
              <a:solidFill>
                <a:schemeClr val="tx1"/>
              </a:solidFill>
              <a:latin typeface="微軟正黑體" pitchFamily="34" charset="-120"/>
              <a:ea typeface="+mj-ea"/>
              <a:sym typeface="Calibri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sz="80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從策略行銷分析談</a:t>
            </a:r>
            <a:endParaRPr lang="en-US" altLang="zh-TW" sz="8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8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品牌溝通設計「磚」案分享</a:t>
            </a:r>
          </a:p>
          <a:p>
            <a:pPr>
              <a:lnSpc>
                <a:spcPct val="12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zh-TW" altLang="en-US" sz="4800" b="1" dirty="0">
              <a:solidFill>
                <a:schemeClr val="tx1"/>
              </a:solidFill>
              <a:latin typeface="微軟正黑體" pitchFamily="34" charset="-120"/>
              <a:ea typeface="+mj-ea"/>
              <a:sym typeface="Calibri"/>
            </a:endParaRPr>
          </a:p>
          <a:p>
            <a:pPr>
              <a:lnSpc>
                <a:spcPct val="120000"/>
              </a:lnSpc>
              <a:defRPr sz="2400" b="1">
                <a:solidFill>
                  <a:srgbClr val="FF993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US" altLang="zh-TW" sz="4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8285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732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FFFFFF"/>
                </a:solidFill>
                <a:latin typeface="+mj-ea"/>
                <a:ea typeface="+mj-ea"/>
              </a:rPr>
              <a:t>微笑曲線的內涵特性</a:t>
            </a: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2519362" y="897732"/>
            <a:ext cx="4482704" cy="1079897"/>
          </a:xfrm>
          <a:custGeom>
            <a:avLst/>
            <a:gdLst>
              <a:gd name="T0" fmla="*/ 0 w 1815"/>
              <a:gd name="T1" fmla="*/ 0 h 635"/>
              <a:gd name="T2" fmla="*/ 2990116 w 1815"/>
              <a:gd name="T3" fmla="*/ 1439863 h 635"/>
              <a:gd name="T4" fmla="*/ 5976938 w 1815"/>
              <a:gd name="T5" fmla="*/ 0 h 6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5" h="635">
                <a:moveTo>
                  <a:pt x="0" y="0"/>
                </a:moveTo>
                <a:cubicBezTo>
                  <a:pt x="303" y="317"/>
                  <a:pt x="606" y="635"/>
                  <a:pt x="908" y="635"/>
                </a:cubicBezTo>
                <a:cubicBezTo>
                  <a:pt x="1210" y="635"/>
                  <a:pt x="1512" y="317"/>
                  <a:pt x="1815" y="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494235" y="2085975"/>
            <a:ext cx="621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303860" y="951310"/>
            <a:ext cx="0" cy="40505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69760" y="2193131"/>
            <a:ext cx="39241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35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331119" y="2247900"/>
            <a:ext cx="97274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350">
                <a:ea typeface="標楷體" panose="03000509000000000000" pitchFamily="65" charset="-120"/>
              </a:rPr>
              <a:t>供應程序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77879" y="2139554"/>
            <a:ext cx="1781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>
                <a:ea typeface="標楷體" panose="03000509000000000000" pitchFamily="65" charset="-120"/>
              </a:rPr>
              <a:t>價值鏈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494235" y="2625329"/>
            <a:ext cx="621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277542" y="2733675"/>
            <a:ext cx="94416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350">
                <a:ea typeface="標楷體" panose="03000509000000000000" pitchFamily="65" charset="-120"/>
              </a:rPr>
              <a:t>創新特性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574131" y="2625329"/>
            <a:ext cx="1133475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425">
                <a:ea typeface="標楷體" panose="03000509000000000000" pitchFamily="65" charset="-120"/>
              </a:rPr>
              <a:t>技術平台基礎研發應用</a:t>
            </a: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574131" y="951310"/>
            <a:ext cx="647700" cy="59412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200">
                <a:ea typeface="標楷體" panose="03000509000000000000" pitchFamily="65" charset="-120"/>
              </a:rPr>
              <a:t>技術</a:t>
            </a:r>
          </a:p>
          <a:p>
            <a:pPr algn="ctr" eaLnBrk="1" hangingPunct="1"/>
            <a:r>
              <a:rPr lang="zh-TW" altLang="en-US" sz="1200">
                <a:ea typeface="標楷體" panose="03000509000000000000" pitchFamily="65" charset="-120"/>
              </a:rPr>
              <a:t>研發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3437335" y="1221582"/>
            <a:ext cx="647700" cy="59412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200">
                <a:ea typeface="標楷體" panose="03000509000000000000" pitchFamily="65" charset="-120"/>
              </a:rPr>
              <a:t>設計</a:t>
            </a:r>
          </a:p>
          <a:p>
            <a:pPr algn="ctr" eaLnBrk="1" hangingPunct="1"/>
            <a:r>
              <a:rPr lang="zh-TW" altLang="en-US" sz="1200">
                <a:ea typeface="標楷體" panose="03000509000000000000" pitchFamily="65" charset="-120"/>
              </a:rPr>
              <a:t>商品</a:t>
            </a: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4518422" y="1383507"/>
            <a:ext cx="647700" cy="59412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200">
                <a:ea typeface="標楷體" panose="03000509000000000000" pitchFamily="65" charset="-120"/>
              </a:rPr>
              <a:t>製造</a:t>
            </a: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5543550" y="1168003"/>
            <a:ext cx="647700" cy="59412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200">
                <a:ea typeface="標楷體" panose="03000509000000000000" pitchFamily="65" charset="-120"/>
              </a:rPr>
              <a:t>通路</a:t>
            </a: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354366" y="789385"/>
            <a:ext cx="647700" cy="59412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200">
                <a:ea typeface="標楷體" panose="03000509000000000000" pitchFamily="65" charset="-120"/>
              </a:rPr>
              <a:t>品牌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086225" y="2680097"/>
            <a:ext cx="1133475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425">
                <a:ea typeface="標楷體" panose="03000509000000000000" pitchFamily="65" charset="-120"/>
              </a:rPr>
              <a:t>製程程序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489972" y="2625329"/>
            <a:ext cx="647700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425">
                <a:ea typeface="標楷體" panose="03000509000000000000" pitchFamily="65" charset="-120"/>
              </a:rPr>
              <a:t>市場系統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6462713" y="2625329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CC0000"/>
                </a:solidFill>
                <a:ea typeface="標楷體" panose="03000509000000000000" pitchFamily="65" charset="-120"/>
              </a:rPr>
              <a:t>心理</a:t>
            </a: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1494235" y="3219450"/>
            <a:ext cx="621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277542" y="3489722"/>
            <a:ext cx="94416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350">
                <a:ea typeface="標楷體" panose="03000509000000000000" pitchFamily="65" charset="-120"/>
              </a:rPr>
              <a:t>效用性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519363" y="3327797"/>
            <a:ext cx="1133475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425">
                <a:ea typeface="標楷體" panose="03000509000000000000" pitchFamily="65" charset="-120"/>
              </a:rPr>
              <a:t>功能效用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139803" y="3219451"/>
            <a:ext cx="140493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350">
                <a:ea typeface="標楷體" panose="03000509000000000000" pitchFamily="65" charset="-120"/>
              </a:rPr>
              <a:t>品質一致性，標準化，良率，自動化效率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366743" y="3331038"/>
            <a:ext cx="1133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 dirty="0">
                <a:solidFill>
                  <a:srgbClr val="CC0000"/>
                </a:solidFill>
                <a:ea typeface="標楷體" panose="03000509000000000000" pitchFamily="65" charset="-120"/>
              </a:rPr>
              <a:t>品牌</a:t>
            </a:r>
            <a:r>
              <a:rPr lang="en-US" altLang="zh-TW" b="1" dirty="0">
                <a:solidFill>
                  <a:srgbClr val="CC0000"/>
                </a:solidFill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rgbClr val="CC0000"/>
                </a:solidFill>
                <a:ea typeface="標楷體" panose="03000509000000000000" pitchFamily="65" charset="-120"/>
              </a:rPr>
              <a:t>品味</a:t>
            </a: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1494235" y="4030266"/>
            <a:ext cx="6210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277542" y="4192191"/>
            <a:ext cx="94416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350">
                <a:ea typeface="標楷體" panose="03000509000000000000" pitchFamily="65" charset="-120"/>
              </a:rPr>
              <a:t>對象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681288" y="4192191"/>
            <a:ext cx="647700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425">
                <a:ea typeface="標楷體" panose="03000509000000000000" pitchFamily="65" charset="-120"/>
              </a:rPr>
              <a:t>技術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4410075" y="4137422"/>
            <a:ext cx="647700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425">
                <a:ea typeface="標楷體" panose="03000509000000000000" pitchFamily="65" charset="-120"/>
              </a:rPr>
              <a:t>物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6312569" y="4099858"/>
            <a:ext cx="124182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 dirty="0">
                <a:solidFill>
                  <a:srgbClr val="CC0000"/>
                </a:solidFill>
                <a:ea typeface="標楷體" panose="03000509000000000000" pitchFamily="65" charset="-120"/>
              </a:rPr>
              <a:t>人心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CC0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CC0000"/>
                </a:solidFill>
                <a:ea typeface="標楷體" panose="03000509000000000000" pitchFamily="65" charset="-120"/>
              </a:rPr>
              <a:t>心智結構</a:t>
            </a:r>
            <a:r>
              <a:rPr lang="en-US" altLang="zh-TW" b="1" dirty="0">
                <a:solidFill>
                  <a:srgbClr val="CC0000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174" name="Text Box 32"/>
          <p:cNvSpPr txBox="1">
            <a:spLocks noChangeArrowheads="1"/>
          </p:cNvSpPr>
          <p:nvPr/>
        </p:nvSpPr>
        <p:spPr bwMode="auto">
          <a:xfrm>
            <a:off x="1877378" y="1168003"/>
            <a:ext cx="3693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附加價值</a:t>
            </a:r>
          </a:p>
        </p:txBody>
      </p:sp>
      <p:sp>
        <p:nvSpPr>
          <p:cNvPr id="6175" name="Oval 33"/>
          <p:cNvSpPr>
            <a:spLocks noChangeArrowheads="1"/>
          </p:cNvSpPr>
          <p:nvPr/>
        </p:nvSpPr>
        <p:spPr bwMode="auto">
          <a:xfrm rot="-1664206">
            <a:off x="5274469" y="844154"/>
            <a:ext cx="1944291" cy="1026319"/>
          </a:xfrm>
          <a:prstGeom prst="ellipse">
            <a:avLst/>
          </a:prstGeom>
          <a:noFill/>
          <a:ln w="571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1350"/>
          </a:p>
        </p:txBody>
      </p:sp>
      <p:sp>
        <p:nvSpPr>
          <p:cNvPr id="6176" name="Text Box 34"/>
          <p:cNvSpPr txBox="1">
            <a:spLocks noChangeArrowheads="1"/>
          </p:cNvSpPr>
          <p:nvPr/>
        </p:nvSpPr>
        <p:spPr bwMode="auto">
          <a:xfrm>
            <a:off x="6624638" y="1743075"/>
            <a:ext cx="1146468" cy="32316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500" dirty="0">
                <a:latin typeface="+mj-ea"/>
                <a:ea typeface="+mj-ea"/>
              </a:rPr>
              <a:t>以行銷為本</a:t>
            </a:r>
          </a:p>
        </p:txBody>
      </p:sp>
      <p:sp>
        <p:nvSpPr>
          <p:cNvPr id="6177" name="Line 35"/>
          <p:cNvSpPr>
            <a:spLocks noChangeShapeType="1"/>
          </p:cNvSpPr>
          <p:nvPr/>
        </p:nvSpPr>
        <p:spPr bwMode="auto">
          <a:xfrm flipH="1" flipV="1">
            <a:off x="6893719" y="1491853"/>
            <a:ext cx="378619" cy="2702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4011652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505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FFFF"/>
                </a:solidFill>
                <a:latin typeface="+mj-ea"/>
                <a:ea typeface="+mj-ea"/>
              </a:rPr>
              <a:t>策略行銷分析</a:t>
            </a:r>
            <a:endParaRPr lang="en-US" altLang="zh-TW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69581" y="1598727"/>
            <a:ext cx="7388772" cy="369689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zh-TW" sz="1800" dirty="0"/>
          </a:p>
          <a:p>
            <a:pPr eaLnBrk="1" hangingPunct="1">
              <a:lnSpc>
                <a:spcPct val="90000"/>
              </a:lnSpc>
            </a:pPr>
            <a:endParaRPr lang="en-US" altLang="zh-TW" sz="1350" dirty="0"/>
          </a:p>
          <a:p>
            <a:pPr eaLnBrk="1" hangingPunct="1">
              <a:lnSpc>
                <a:spcPct val="90000"/>
              </a:lnSpc>
            </a:pPr>
            <a:endParaRPr lang="en-US" altLang="zh-TW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1800" dirty="0"/>
          </a:p>
          <a:p>
            <a:pPr marL="4572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zh-TW" sz="2400" dirty="0">
                <a:latin typeface="+mj-ea"/>
              </a:rPr>
              <a:t>SWOT</a:t>
            </a:r>
          </a:p>
          <a:p>
            <a:pPr marL="4572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FF0000"/>
                </a:solidFill>
                <a:latin typeface="+mj-ea"/>
              </a:rPr>
              <a:t>STP(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</a:rPr>
              <a:t>缺</a:t>
            </a:r>
            <a:r>
              <a:rPr lang="en-US" altLang="zh-TW" sz="2400" dirty="0">
                <a:solidFill>
                  <a:srgbClr val="FF0000"/>
                </a:solidFill>
                <a:latin typeface="+mj-ea"/>
              </a:rPr>
              <a:t>)</a:t>
            </a:r>
          </a:p>
          <a:p>
            <a:pPr marL="4572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zh-TW" altLang="en-US" sz="2400" dirty="0">
                <a:latin typeface="+mj-ea"/>
              </a:rPr>
              <a:t>五力產業</a:t>
            </a:r>
            <a:r>
              <a:rPr lang="zh-TW" altLang="en-US" sz="2400" dirty="0" smtClean="0">
                <a:latin typeface="+mj-ea"/>
              </a:rPr>
              <a:t>分析</a:t>
            </a:r>
            <a:r>
              <a:rPr lang="en-US" altLang="zh-TW" sz="2400" dirty="0" smtClean="0">
                <a:latin typeface="+mj-ea"/>
              </a:rPr>
              <a:t>(</a:t>
            </a:r>
            <a:r>
              <a:rPr lang="zh-TW" altLang="en-US" sz="2400" dirty="0" smtClean="0">
                <a:latin typeface="+mj-ea"/>
              </a:rPr>
              <a:t>麥可</a:t>
            </a:r>
            <a:r>
              <a:rPr lang="en-US" altLang="zh-TW" sz="2400" dirty="0" smtClean="0">
                <a:latin typeface="+mj-ea"/>
              </a:rPr>
              <a:t>.</a:t>
            </a:r>
            <a:r>
              <a:rPr lang="zh-TW" altLang="en-US" sz="2400" dirty="0" smtClean="0">
                <a:latin typeface="+mj-ea"/>
              </a:rPr>
              <a:t>波特</a:t>
            </a:r>
            <a:r>
              <a:rPr lang="en-US" altLang="zh-TW" sz="2400" dirty="0" smtClean="0">
                <a:latin typeface="+mj-ea"/>
              </a:rPr>
              <a:t>)</a:t>
            </a:r>
            <a:endParaRPr lang="zh-TW" altLang="en-US" sz="2400" dirty="0">
              <a:latin typeface="+mj-ea"/>
            </a:endParaRPr>
          </a:p>
          <a:p>
            <a:pPr marL="4572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zh-TW" altLang="en-US" sz="2400" dirty="0">
                <a:latin typeface="+mj-ea"/>
              </a:rPr>
              <a:t>競爭鐵三角</a:t>
            </a:r>
            <a:r>
              <a:rPr lang="en-US" altLang="zh-TW" sz="2400" dirty="0">
                <a:latin typeface="+mj-ea"/>
              </a:rPr>
              <a:t>(3C Model</a:t>
            </a:r>
            <a:r>
              <a:rPr lang="en-US" altLang="zh-TW" sz="2400" dirty="0" smtClean="0">
                <a:latin typeface="+mj-ea"/>
              </a:rPr>
              <a:t>)(</a:t>
            </a:r>
            <a:r>
              <a:rPr lang="zh-TW" altLang="en-US" sz="2400" dirty="0" smtClean="0">
                <a:latin typeface="+mj-ea"/>
              </a:rPr>
              <a:t>日本大前研一</a:t>
            </a:r>
            <a:r>
              <a:rPr lang="en-US" altLang="zh-TW" sz="2400" dirty="0" smtClean="0">
                <a:latin typeface="+mj-ea"/>
              </a:rPr>
              <a:t>)</a:t>
            </a:r>
            <a:endParaRPr lang="en-US" altLang="zh-TW" sz="2400" dirty="0">
              <a:latin typeface="+mj-ea"/>
            </a:endParaRPr>
          </a:p>
          <a:p>
            <a:pPr marL="4572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zh-TW" altLang="en-US" sz="2400" dirty="0">
                <a:latin typeface="+mj-ea"/>
              </a:rPr>
              <a:t>產業價值鍊</a:t>
            </a:r>
            <a:r>
              <a:rPr lang="zh-TW" altLang="en-US" sz="2400" dirty="0" smtClean="0">
                <a:latin typeface="+mj-ea"/>
              </a:rPr>
              <a:t>分析</a:t>
            </a:r>
            <a:endParaRPr lang="zh-TW" altLang="en-US" sz="2400" dirty="0">
              <a:latin typeface="+mj-ea"/>
            </a:endParaRPr>
          </a:p>
        </p:txBody>
      </p:sp>
      <p:grpSp>
        <p:nvGrpSpPr>
          <p:cNvPr id="7172" name="Group 19"/>
          <p:cNvGrpSpPr>
            <a:grpSpLocks/>
          </p:cNvGrpSpPr>
          <p:nvPr/>
        </p:nvGrpSpPr>
        <p:grpSpPr bwMode="auto">
          <a:xfrm>
            <a:off x="1169581" y="990750"/>
            <a:ext cx="6879265" cy="1339701"/>
            <a:chOff x="748" y="1480"/>
            <a:chExt cx="4899" cy="498"/>
          </a:xfrm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748" y="1706"/>
              <a:ext cx="953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CC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350" dirty="0"/>
                <a:t>環境分析</a:t>
              </a:r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2154" y="1706"/>
              <a:ext cx="953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CC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350" dirty="0"/>
                <a:t>STP</a:t>
              </a:r>
            </a:p>
          </p:txBody>
        </p:sp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>
              <a:off x="3470" y="1706"/>
              <a:ext cx="953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CC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350" dirty="0" smtClean="0"/>
                <a:t>行銷</a:t>
              </a:r>
              <a:r>
                <a:rPr lang="en-US" altLang="zh-TW" sz="1350" dirty="0" smtClean="0"/>
                <a:t>4Ps</a:t>
              </a:r>
              <a:endParaRPr lang="en-US" altLang="zh-TW" sz="1350" dirty="0"/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4694" y="1706"/>
              <a:ext cx="953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CC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350"/>
                <a:t>考核／控制</a:t>
              </a:r>
            </a:p>
          </p:txBody>
        </p:sp>
        <p:cxnSp>
          <p:nvCxnSpPr>
            <p:cNvPr id="7177" name="AutoShape 10"/>
            <p:cNvCxnSpPr>
              <a:cxnSpLocks noChangeShapeType="1"/>
              <a:stCxn id="7173" idx="0"/>
              <a:endCxn id="7174" idx="4"/>
            </p:cNvCxnSpPr>
            <p:nvPr/>
          </p:nvCxnSpPr>
          <p:spPr bwMode="auto">
            <a:xfrm>
              <a:off x="1701" y="1842"/>
              <a:ext cx="4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78" name="AutoShape 11"/>
            <p:cNvCxnSpPr>
              <a:cxnSpLocks noChangeShapeType="1"/>
              <a:stCxn id="7174" idx="0"/>
              <a:endCxn id="7175" idx="5"/>
            </p:cNvCxnSpPr>
            <p:nvPr/>
          </p:nvCxnSpPr>
          <p:spPr bwMode="auto">
            <a:xfrm>
              <a:off x="3107" y="1842"/>
              <a:ext cx="3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79" name="AutoShape 12"/>
            <p:cNvCxnSpPr>
              <a:cxnSpLocks noChangeShapeType="1"/>
              <a:stCxn id="7175" idx="1"/>
              <a:endCxn id="7176" idx="5"/>
            </p:cNvCxnSpPr>
            <p:nvPr/>
          </p:nvCxnSpPr>
          <p:spPr bwMode="auto">
            <a:xfrm>
              <a:off x="4389" y="1842"/>
              <a:ext cx="33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0" name="AutoShape 14"/>
            <p:cNvCxnSpPr>
              <a:cxnSpLocks noChangeShapeType="1"/>
              <a:stCxn id="7176" idx="2"/>
              <a:endCxn id="7173" idx="3"/>
            </p:cNvCxnSpPr>
            <p:nvPr/>
          </p:nvCxnSpPr>
          <p:spPr bwMode="auto">
            <a:xfrm rot="16200000" flipV="1">
              <a:off x="3181" y="-12"/>
              <a:ext cx="34" cy="3946"/>
            </a:xfrm>
            <a:prstGeom prst="bentConnector3">
              <a:avLst>
                <a:gd name="adj1" fmla="val -4235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81" name="Text Box 15"/>
            <p:cNvSpPr txBox="1">
              <a:spLocks noChangeArrowheads="1"/>
            </p:cNvSpPr>
            <p:nvPr/>
          </p:nvSpPr>
          <p:spPr bwMode="auto">
            <a:xfrm>
              <a:off x="930" y="1480"/>
              <a:ext cx="6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350" dirty="0"/>
                <a:t>(</a:t>
              </a:r>
              <a:r>
                <a:rPr lang="zh-TW" altLang="en-US" sz="1350"/>
                <a:t>環境</a:t>
              </a:r>
              <a:r>
                <a:rPr lang="en-US" altLang="zh-TW" sz="1350" dirty="0"/>
                <a:t>)</a:t>
              </a:r>
            </a:p>
          </p:txBody>
        </p:sp>
        <p:sp>
          <p:nvSpPr>
            <p:cNvPr id="7182" name="Text Box 16"/>
            <p:cNvSpPr txBox="1">
              <a:spLocks noChangeArrowheads="1"/>
            </p:cNvSpPr>
            <p:nvPr/>
          </p:nvSpPr>
          <p:spPr bwMode="auto">
            <a:xfrm>
              <a:off x="2336" y="1480"/>
              <a:ext cx="6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350" dirty="0"/>
                <a:t>(</a:t>
              </a:r>
              <a:r>
                <a:rPr lang="zh-TW" altLang="en-US" sz="1350"/>
                <a:t>策略</a:t>
              </a:r>
              <a:r>
                <a:rPr lang="en-US" altLang="zh-TW" sz="1350" dirty="0"/>
                <a:t>)</a:t>
              </a:r>
            </a:p>
          </p:txBody>
        </p:sp>
        <p:sp>
          <p:nvSpPr>
            <p:cNvPr id="7183" name="Text Box 17"/>
            <p:cNvSpPr txBox="1">
              <a:spLocks noChangeArrowheads="1"/>
            </p:cNvSpPr>
            <p:nvPr/>
          </p:nvSpPr>
          <p:spPr bwMode="auto">
            <a:xfrm>
              <a:off x="3606" y="1480"/>
              <a:ext cx="6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350" dirty="0"/>
                <a:t>(</a:t>
              </a:r>
              <a:r>
                <a:rPr lang="zh-TW" altLang="en-US" sz="1350"/>
                <a:t>執行</a:t>
              </a:r>
              <a:r>
                <a:rPr lang="en-US" altLang="zh-TW" sz="1350" dirty="0"/>
                <a:t>)</a:t>
              </a:r>
            </a:p>
          </p:txBody>
        </p:sp>
        <p:sp>
          <p:nvSpPr>
            <p:cNvPr id="7184" name="Text Box 18"/>
            <p:cNvSpPr txBox="1">
              <a:spLocks noChangeArrowheads="1"/>
            </p:cNvSpPr>
            <p:nvPr/>
          </p:nvSpPr>
          <p:spPr bwMode="auto">
            <a:xfrm>
              <a:off x="4876" y="1480"/>
              <a:ext cx="6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350" dirty="0"/>
                <a:t>(</a:t>
              </a:r>
              <a:r>
                <a:rPr lang="zh-TW" altLang="en-US" sz="1350" dirty="0"/>
                <a:t>評估</a:t>
              </a:r>
              <a:r>
                <a:rPr lang="en-US" altLang="zh-TW" sz="135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6508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;p19"/>
          <p:cNvSpPr txBox="1">
            <a:spLocks noGrp="1"/>
          </p:cNvSpPr>
          <p:nvPr>
            <p:ph type="ctrTitle"/>
          </p:nvPr>
        </p:nvSpPr>
        <p:spPr>
          <a:xfrm>
            <a:off x="313942" y="1925201"/>
            <a:ext cx="4995555" cy="91810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pPr algn="l"/>
            <a:r>
              <a:rPr lang="en" sz="6000" b="1" dirty="0" smtClean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" sz="6000" b="1" dirty="0" smtClean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" sz="6000" b="1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ONLY</a:t>
            </a:r>
            <a:r>
              <a:rPr lang="zh-TW" altLang="en-US" sz="4950" b="1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實驗教育</a:t>
            </a:r>
            <a:endParaRPr sz="4950" b="1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784" y="2679007"/>
            <a:ext cx="4214730" cy="569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748936" y="2906926"/>
            <a:ext cx="3834426" cy="14649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生涯規劃型</a:t>
            </a: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中學</a:t>
            </a: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</a:p>
          <a:p>
            <a:pPr>
              <a:lnSpc>
                <a:spcPts val="3000"/>
              </a:lnSpc>
            </a:pP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國小課後生涯探索趣</a:t>
            </a:r>
            <a:endParaRPr lang="zh-TW" altLang="en-US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51" y="-1046653"/>
            <a:ext cx="8684753" cy="58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97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EC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EC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1417</Words>
  <Application>Microsoft Office PowerPoint</Application>
  <PresentationFormat>如螢幕大小 (16:9)</PresentationFormat>
  <Paragraphs>213</Paragraphs>
  <Slides>31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8" baseType="lpstr">
      <vt:lpstr>Adobe 黑体 Std R</vt:lpstr>
      <vt:lpstr>Open Sans</vt:lpstr>
      <vt:lpstr>華康中圓體</vt:lpstr>
      <vt:lpstr>超研澤特圓</vt:lpstr>
      <vt:lpstr>微軟正黑體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Ebrima</vt:lpstr>
      <vt:lpstr>Helvetica</vt:lpstr>
      <vt:lpstr>Times New Roman</vt:lpstr>
      <vt:lpstr>Wingdings</vt:lpstr>
      <vt:lpstr>Office 主题</vt:lpstr>
      <vt:lpstr>PowerPoint 簡報</vt:lpstr>
      <vt:lpstr> Only實驗教育品牌溝通設計案例 </vt:lpstr>
      <vt:lpstr>PowerPoint 簡報</vt:lpstr>
      <vt:lpstr>PowerPoint 簡報</vt:lpstr>
      <vt:lpstr>高中生涯規劃教課書配套書</vt:lpstr>
      <vt:lpstr> </vt:lpstr>
      <vt:lpstr>微笑曲線的內涵特性</vt:lpstr>
      <vt:lpstr>策略行銷分析</vt:lpstr>
      <vt:lpstr> ONLY實驗教育</vt:lpstr>
      <vt:lpstr>PowerPoint 簡報</vt:lpstr>
      <vt:lpstr>什麼是STP理論？</vt:lpstr>
      <vt:lpstr>PowerPoint 簡報</vt:lpstr>
      <vt:lpstr> </vt:lpstr>
      <vt:lpstr>PowerPoint 簡報</vt:lpstr>
      <vt:lpstr>PowerPoint 簡報</vt:lpstr>
      <vt:lpstr>PowerPoint 簡報</vt:lpstr>
      <vt:lpstr>108課綱最重要的事:適性揚才--生涯規劃</vt:lpstr>
      <vt:lpstr>走讀社區玩18學群 並結合生涯探索與學習歷程</vt:lpstr>
      <vt:lpstr>  美國教育家杜威：         「教育即生活，學校即社會」</vt:lpstr>
      <vt:lpstr>生活處處皆可生涯探索</vt:lpstr>
      <vt:lpstr>PowerPoint 簡報</vt:lpstr>
      <vt:lpstr>2020中山大學USR計畫-前草創創生活節</vt:lpstr>
      <vt:lpstr>PowerPoint 簡報</vt:lpstr>
      <vt:lpstr>2021/1/12在前鎮國中:啟動前草地方創生</vt:lpstr>
      <vt:lpstr>3/27於高雄興仁國中舉辦的【普列斯製造】前草願景工作坊</vt:lpstr>
      <vt:lpstr>報名:  5/6【普列斯製造】前草願景工作坊2— 實驗大學*地方創生*社區扶產育才-社區職業體驗</vt:lpstr>
      <vt:lpstr>PowerPoint 簡報</vt:lpstr>
      <vt:lpstr>預告: 6/4前草職人製造節</vt:lpstr>
      <vt:lpstr>社區型職業體驗學習歷程檔案</vt:lpstr>
      <vt:lpstr>加入前草地方創生社群</vt:lpstr>
      <vt:lpstr>謝謝您的聆聽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走讀社區玩18學群 並結合生涯探索與學習歷程</dc:title>
  <dc:creator>USER</dc:creator>
  <cp:lastModifiedBy>USER</cp:lastModifiedBy>
  <cp:revision>129</cp:revision>
  <dcterms:modified xsi:type="dcterms:W3CDTF">2021-04-23T06:24:21Z</dcterms:modified>
</cp:coreProperties>
</file>